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256" r:id="rId2"/>
    <p:sldId id="355" r:id="rId3"/>
    <p:sldId id="257" r:id="rId4"/>
    <p:sldId id="258" r:id="rId5"/>
    <p:sldId id="259" r:id="rId6"/>
    <p:sldId id="260" r:id="rId7"/>
    <p:sldId id="261" r:id="rId8"/>
    <p:sldId id="262" r:id="rId9"/>
    <p:sldId id="263" r:id="rId10"/>
    <p:sldId id="264" r:id="rId11"/>
    <p:sldId id="356" r:id="rId12"/>
    <p:sldId id="357" r:id="rId13"/>
    <p:sldId id="358" r:id="rId14"/>
    <p:sldId id="359"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360" r:id="rId35"/>
    <p:sldId id="361" r:id="rId36"/>
    <p:sldId id="36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1" r:id="rId54"/>
    <p:sldId id="302"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9" r:id="rId70"/>
    <p:sldId id="320" r:id="rId71"/>
    <p:sldId id="321" r:id="rId72"/>
    <p:sldId id="322" r:id="rId73"/>
    <p:sldId id="323" r:id="rId74"/>
    <p:sldId id="324" r:id="rId75"/>
    <p:sldId id="325" r:id="rId76"/>
    <p:sldId id="326" r:id="rId77"/>
    <p:sldId id="327"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62" r:id="rId98"/>
    <p:sldId id="348" r:id="rId99"/>
    <p:sldId id="349" r:id="rId100"/>
    <p:sldId id="350" r:id="rId101"/>
    <p:sldId id="351" r:id="rId102"/>
    <p:sldId id="352" r:id="rId103"/>
    <p:sldId id="353" r:id="rId104"/>
    <p:sldId id="354" r:id="rId10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D5ECC5-1AAB-442B-9FE2-5598B4AD5EA4}" type="datetimeFigureOut">
              <a:rPr lang="tr-TR" smtClean="0"/>
              <a:t>7.12.2023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A924C-5900-40C9-86CC-44CE41B50E62}" type="slidenum">
              <a:rPr lang="tr-TR" smtClean="0"/>
              <a:t>‹#›</a:t>
            </a:fld>
            <a:endParaRPr lang="tr-TR"/>
          </a:p>
        </p:txBody>
      </p:sp>
    </p:spTree>
    <p:extLst>
      <p:ext uri="{BB962C8B-B14F-4D97-AF65-F5344CB8AC3E}">
        <p14:creationId xmlns:p14="http://schemas.microsoft.com/office/powerpoint/2010/main" val="364998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gezi.net/wiki/index.php/Bursa"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e-gezi.net/wiki/index.php/Ulu_Cami,_Bursa"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tr.wikipedia.org/w/index.php?title=Kirpi_sa%C3%A7ak&amp;action=edit&amp;redlink=1" TargetMode="External"/><Relationship Id="rId3" Type="http://schemas.openxmlformats.org/officeDocument/2006/relationships/hyperlink" Target="http://tr.wikipedia.org/wiki/Hac%C4%B1_%C4%B0vaz_Pa%C5%9Fa" TargetMode="External"/><Relationship Id="rId7" Type="http://schemas.openxmlformats.org/officeDocument/2006/relationships/hyperlink" Target="http://tr.wikipedia.org/w/index.php?title=Kemerli_be%C5%9Fik_tonoz&amp;action=edit&amp;redlink=1"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tr.wikipedia.org/w/index.php?title=Demirkap%C4%B1_%C3%87ar%C5%9F%C4%B1s%C4%B1&amp;action=edit&amp;redlink=1" TargetMode="External"/><Relationship Id="rId5" Type="http://schemas.openxmlformats.org/officeDocument/2006/relationships/hyperlink" Target="http://tr.wikipedia.org/wiki/%C3%87elebi_Mehmed" TargetMode="External"/><Relationship Id="rId4" Type="http://schemas.openxmlformats.org/officeDocument/2006/relationships/hyperlink" Target="http://tr.wikipedia.org/wiki/Ye%C5%9Fil_Camii" TargetMode="External"/><Relationship Id="rId9" Type="http://schemas.openxmlformats.org/officeDocument/2006/relationships/hyperlink" Target="http://tr.wikipedia.org/w/index.php?title=Dairevi_tonoz&amp;action=edit&amp;redlink=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owturkey.com/t.php?p=/tr188/yasinylnz_bedesten.jp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tr.wikipedia.org/wiki/%C3%87elebi_Mehmet" TargetMode="External"/><Relationship Id="rId3" Type="http://schemas.openxmlformats.org/officeDocument/2006/relationships/hyperlink" Target="#cite_note-savas-0"/><Relationship Id="rId7" Type="http://schemas.openxmlformats.org/officeDocument/2006/relationships/hyperlink" Target="#cite_note-nakkas-2"/><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tr.wikipedia.org/w/index.php?title=L%C3%A2mi%C3%AE_%C3%87elebi&amp;action=edit&amp;redlink=1" TargetMode="External"/><Relationship Id="rId5" Type="http://schemas.openxmlformats.org/officeDocument/2006/relationships/hyperlink" Target="http://tr.wikipedia.org/wiki/Hac%C4%B1_%C4%B0vaz_Pa%C5%9Fa" TargetMode="External"/><Relationship Id="rId4" Type="http://schemas.openxmlformats.org/officeDocument/2006/relationships/hyperlink" Target="#cite_note-muftu-1"/><Relationship Id="rId9" Type="http://schemas.openxmlformats.org/officeDocument/2006/relationships/hyperlink" Target="http://tr.wikipedia.org/wiki/II._Murad"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tr.wikipedia.org/wiki/K%C4%B1rkp%C4%B1nar" TargetMode="External"/><Relationship Id="rId13" Type="http://schemas.openxmlformats.org/officeDocument/2006/relationships/hyperlink" Target="http://tr.wikipedia.org/wiki/II._Selim" TargetMode="External"/><Relationship Id="rId18" Type="http://schemas.openxmlformats.org/officeDocument/2006/relationships/hyperlink" Target="http://tr.wikipedia.org/wiki/93_Harbi" TargetMode="External"/><Relationship Id="rId3" Type="http://schemas.openxmlformats.org/officeDocument/2006/relationships/hyperlink" Target="http://tr.wikipedia.org/wiki/Edirne" TargetMode="External"/><Relationship Id="rId7" Type="http://schemas.openxmlformats.org/officeDocument/2006/relationships/hyperlink" Target="#cite_note-edirneden-0"/><Relationship Id="rId12" Type="http://schemas.openxmlformats.org/officeDocument/2006/relationships/hyperlink" Target="http://tr.wikipedia.org/wiki/Kanuni_Sultan_S%C3%BCleyman" TargetMode="External"/><Relationship Id="rId17" Type="http://schemas.openxmlformats.org/officeDocument/2006/relationships/hyperlink" Target="http://tr.wikipedia.org/wiki/III._Ahmet" TargetMode="External"/><Relationship Id="rId2" Type="http://schemas.openxmlformats.org/officeDocument/2006/relationships/slide" Target="../slides/slide94.xml"/><Relationship Id="rId16" Type="http://schemas.openxmlformats.org/officeDocument/2006/relationships/hyperlink" Target="http://tr.wikipedia.org/wiki/II._Mustafa" TargetMode="External"/><Relationship Id="rId1" Type="http://schemas.openxmlformats.org/officeDocument/2006/relationships/notesMaster" Target="../notesMasters/notesMaster1.xml"/><Relationship Id="rId6" Type="http://schemas.openxmlformats.org/officeDocument/2006/relationships/hyperlink" Target="http://tr.wikipedia.org/wiki/Tunca" TargetMode="External"/><Relationship Id="rId11" Type="http://schemas.openxmlformats.org/officeDocument/2006/relationships/hyperlink" Target="http://tr.wikipedia.org/wiki/IV._Mehmed" TargetMode="External"/><Relationship Id="rId5" Type="http://schemas.openxmlformats.org/officeDocument/2006/relationships/hyperlink" Target="http://tr.wikipedia.org/wiki/Topkap%C4%B1_Saray%C4%B1" TargetMode="External"/><Relationship Id="rId15" Type="http://schemas.openxmlformats.org/officeDocument/2006/relationships/hyperlink" Target="http://tr.wikipedia.org/wiki/II._Ahmed" TargetMode="External"/><Relationship Id="rId10" Type="http://schemas.openxmlformats.org/officeDocument/2006/relationships/hyperlink" Target="http://tr.wikipedia.org/wiki/Fatih_Sultan_Mehmet" TargetMode="External"/><Relationship Id="rId19" Type="http://schemas.openxmlformats.org/officeDocument/2006/relationships/hyperlink" Target="#cite_note-odenek-1"/><Relationship Id="rId4" Type="http://schemas.openxmlformats.org/officeDocument/2006/relationships/hyperlink" Target="http://tr.wikipedia.org/wiki/Osmanl%C4%B1_%C4%B0mparatorlu%C4%9Fu" TargetMode="External"/><Relationship Id="rId9" Type="http://schemas.openxmlformats.org/officeDocument/2006/relationships/hyperlink" Target="http://tr.wikipedia.org/wiki/II._Murat" TargetMode="External"/><Relationship Id="rId14" Type="http://schemas.openxmlformats.org/officeDocument/2006/relationships/hyperlink" Target="http://tr.wikipedia.org/wiki/I._Ahmed"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cite_note-Akbank-3"/><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tr.wikipedia.org/wiki/Sel%C3%A7uklular" TargetMode="External"/><Relationship Id="rId3" Type="http://schemas.openxmlformats.org/officeDocument/2006/relationships/hyperlink" Target="http://tr.wikipedia.org/wiki/Topkap%C4%B1_Saray%C4%B1" TargetMode="External"/><Relationship Id="rId7" Type="http://schemas.openxmlformats.org/officeDocument/2006/relationships/hyperlink" Target="http://tr.wikipedia.org/wiki/%C4%B0stanbul_Arkeoloji_M%C3%BCzesi"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tr.wikipedia.org/wiki/II._Mehmed" TargetMode="External"/><Relationship Id="rId11" Type="http://schemas.openxmlformats.org/officeDocument/2006/relationships/hyperlink" Target="http://tr.wikipedia.org/wiki/Seramik" TargetMode="External"/><Relationship Id="rId5" Type="http://schemas.openxmlformats.org/officeDocument/2006/relationships/hyperlink" Target="http://tr.wikipedia.org/wiki/Osmanl%C4%B1_Devleti" TargetMode="External"/><Relationship Id="rId10" Type="http://schemas.openxmlformats.org/officeDocument/2006/relationships/hyperlink" Target="http://tr.wikipedia.org/wiki/%C4%B0znik_%C3%87inisi" TargetMode="External"/><Relationship Id="rId4" Type="http://schemas.openxmlformats.org/officeDocument/2006/relationships/hyperlink" Target="#cite_note-T.C3.BCrkiye_M.C3.BCzeleri-0"/><Relationship Id="rId9" Type="http://schemas.openxmlformats.org/officeDocument/2006/relationships/hyperlink" Target="http://tr.wikipedia.org/wiki/Osmanl%C4%B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tr.wikipedia.org/wiki/1426" TargetMode="External"/><Relationship Id="rId3" Type="http://schemas.openxmlformats.org/officeDocument/2006/relationships/hyperlink" Target="http://tr.wikipedia.org/wiki/Edirne" TargetMode="External"/><Relationship Id="rId7" Type="http://schemas.openxmlformats.org/officeDocument/2006/relationships/hyperlink" Target="http://tr.wikipedia.org/wiki/Uzunk%C3%B6pr%C3%BC,_Edirne" TargetMode="External"/><Relationship Id="rId12" Type="http://schemas.openxmlformats.org/officeDocument/2006/relationships/hyperlink" Target="http://tr.wikipedia.org/wiki/1963"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tr.wikipedia.org/wiki/Balkanlar" TargetMode="External"/><Relationship Id="rId11" Type="http://schemas.openxmlformats.org/officeDocument/2006/relationships/hyperlink" Target="http://tr.wikipedia.org/wiki/Osmanl%C4%B1_Devleti" TargetMode="External"/><Relationship Id="rId5" Type="http://schemas.openxmlformats.org/officeDocument/2006/relationships/hyperlink" Target="http://tr.wikipedia.org/wiki/Anadolu" TargetMode="External"/><Relationship Id="rId10" Type="http://schemas.openxmlformats.org/officeDocument/2006/relationships/hyperlink" Target="http://tr.wikipedia.org/wiki/II._Murat" TargetMode="External"/><Relationship Id="rId4" Type="http://schemas.openxmlformats.org/officeDocument/2006/relationships/hyperlink" Target="http://tr.wikipedia.org/wiki/Ergene_Nehri" TargetMode="External"/><Relationship Id="rId9" Type="http://schemas.openxmlformats.org/officeDocument/2006/relationships/hyperlink" Target="http://tr.wikipedia.org/wiki/1443"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tr.wikipedia.org/wiki/Su" TargetMode="External"/><Relationship Id="rId3" Type="http://schemas.openxmlformats.org/officeDocument/2006/relationships/hyperlink" Target="http://tr.wikipedia.org/wiki/II._Bayezid" TargetMode="External"/><Relationship Id="rId7" Type="http://schemas.openxmlformats.org/officeDocument/2006/relationships/hyperlink" Target="http://tr.wikipedia.org/wiki/Kitabe"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tr.wikipedia.org/wiki/%C4%B0kinci_Bayezid_K%C3%BClliyesi" TargetMode="External"/><Relationship Id="rId5" Type="http://schemas.openxmlformats.org/officeDocument/2006/relationships/hyperlink" Target="http://tr.wikipedia.org/wiki/Tunca_Nehri" TargetMode="External"/><Relationship Id="rId4" Type="http://schemas.openxmlformats.org/officeDocument/2006/relationships/hyperlink" Target="http://tr.wikipedia.org/wiki/Edirne"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tr.wikipedia.org/wiki/1399" TargetMode="External"/><Relationship Id="rId3" Type="http://schemas.openxmlformats.org/officeDocument/2006/relationships/hyperlink" Target="http://tr.wikipedia.org/wiki/I._Bayezid" TargetMode="External"/><Relationship Id="rId7" Type="http://schemas.openxmlformats.org/officeDocument/2006/relationships/hyperlink" Target="http://tr.wikipedia.org/wiki/1889"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tr.wikipedia.org/wiki/I._Mehmet" TargetMode="External"/><Relationship Id="rId5" Type="http://schemas.openxmlformats.org/officeDocument/2006/relationships/hyperlink" Target="http://tr.wikipedia.org/wiki/1400" TargetMode="External"/><Relationship Id="rId4" Type="http://schemas.openxmlformats.org/officeDocument/2006/relationships/hyperlink" Target="http://tr.wikipedia.org/wiki/1396" TargetMode="External"/><Relationship Id="rId9" Type="http://schemas.openxmlformats.org/officeDocument/2006/relationships/hyperlink" Target="http://tr.wikipedia.org/wiki/Burs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tr.wikipedia.org/wiki/Edirne" TargetMode="External"/><Relationship Id="rId13" Type="http://schemas.openxmlformats.org/officeDocument/2006/relationships/hyperlink" Target="http://tr.wikipedia.org/wiki/1752" TargetMode="External"/><Relationship Id="rId18" Type="http://schemas.openxmlformats.org/officeDocument/2006/relationships/hyperlink" Target="http://tr.wikipedia.org/w/index.php?title=%C3%96mer_ibn-i_%C4%B0brahim&amp;action=edit&amp;redlink=1" TargetMode="External"/><Relationship Id="rId3" Type="http://schemas.openxmlformats.org/officeDocument/2006/relationships/hyperlink" Target="http://tr.wikipedia.org/wiki/Fetret_Devri" TargetMode="External"/><Relationship Id="rId21" Type="http://schemas.openxmlformats.org/officeDocument/2006/relationships/hyperlink" Target="#cite_note-kent-1"/><Relationship Id="rId7" Type="http://schemas.openxmlformats.org/officeDocument/2006/relationships/hyperlink" Target="http://tr.wikipedia.org/wiki/1414" TargetMode="External"/><Relationship Id="rId12" Type="http://schemas.openxmlformats.org/officeDocument/2006/relationships/hyperlink" Target="http://tr.wikipedia.org/wiki/1749" TargetMode="External"/><Relationship Id="rId17" Type="http://schemas.openxmlformats.org/officeDocument/2006/relationships/hyperlink" Target="http://tr.wikipedia.org/w/index.php?title=Konyal%C4%B1_Hac%C4%B1_Al%C3%A2addin&amp;action=edit&amp;redlink=1" TargetMode="External"/><Relationship Id="rId2" Type="http://schemas.openxmlformats.org/officeDocument/2006/relationships/slide" Target="../slides/slide37.xml"/><Relationship Id="rId16" Type="http://schemas.openxmlformats.org/officeDocument/2006/relationships/hyperlink" Target="http://tr.wikipedia.org/wiki/1934" TargetMode="External"/><Relationship Id="rId20" Type="http://schemas.openxmlformats.org/officeDocument/2006/relationships/hyperlink" Target="http://tr.wikipedia.org/wiki/II._Abd%C3%BClhamit" TargetMode="External"/><Relationship Id="rId1" Type="http://schemas.openxmlformats.org/officeDocument/2006/relationships/notesMaster" Target="../notesMasters/notesMaster1.xml"/><Relationship Id="rId6" Type="http://schemas.openxmlformats.org/officeDocument/2006/relationships/hyperlink" Target="http://tr.wikipedia.org/wiki/I._Mehmet" TargetMode="External"/><Relationship Id="rId11" Type="http://schemas.openxmlformats.org/officeDocument/2006/relationships/hyperlink" Target="http://tr.wikipedia.org/wiki/II._Mustafa" TargetMode="External"/><Relationship Id="rId5" Type="http://schemas.openxmlformats.org/officeDocument/2006/relationships/hyperlink" Target="http://tr.wikipedia.org/wiki/1403" TargetMode="External"/><Relationship Id="rId15" Type="http://schemas.openxmlformats.org/officeDocument/2006/relationships/hyperlink" Target="http://tr.wikipedia.org/wiki/1924" TargetMode="External"/><Relationship Id="rId10" Type="http://schemas.openxmlformats.org/officeDocument/2006/relationships/hyperlink" Target="http://tr.wikipedia.org/wiki/II._Ahmet" TargetMode="External"/><Relationship Id="rId19" Type="http://schemas.openxmlformats.org/officeDocument/2006/relationships/hyperlink" Target="http://tr.wikipedia.org/wiki/Hac%C4%B1_Bayram_Veli" TargetMode="External"/><Relationship Id="rId4" Type="http://schemas.openxmlformats.org/officeDocument/2006/relationships/hyperlink" Target="http://tr.wikipedia.org/wiki/S%C3%BCleyman_%C3%87elebi_(%C5%9Fehzade)" TargetMode="External"/><Relationship Id="rId9" Type="http://schemas.openxmlformats.org/officeDocument/2006/relationships/hyperlink" Target="#cite_note-usal-0"/><Relationship Id="rId14" Type="http://schemas.openxmlformats.org/officeDocument/2006/relationships/hyperlink" Target="http://tr.wikipedia.org/wiki/I._Mahmu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bd"/><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ayt Görüntüsü Yer Tutucusu 1"/>
          <p:cNvSpPr>
            <a:spLocks noGrp="1" noRot="1" noChangeAspect="1" noTextEdit="1"/>
          </p:cNvSpPr>
          <p:nvPr>
            <p:ph type="sldImg"/>
          </p:nvPr>
        </p:nvSpPr>
        <p:spPr>
          <a:ln/>
        </p:spPr>
      </p:sp>
      <p:sp>
        <p:nvSpPr>
          <p:cNvPr id="233475"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Sultan I. Murad devrinde Çandarlı Halil Hayreddin Paşa tarafından 780’de (1378-79) inşasına başlanmış, dış kapı üzerinde üç satır halindeki kitâbeye göre de Hayreddin Paşa’nın ölümünden sonra 794’te (1392) inşaat tamamlanmıştır. Dış kapı üzerindeki kitâbede yapının mimarının Hacı b. Mûsâ olduğu yazılıdır. Külliyede günümüze ulaşmayan bir dârülhadisle bir imaretin varlığı bilinmektedir. Ayrıca caminin güneydoğusunda harap durumda bugüne intikal eden bir hamam kalıntısı bulunmaktadır. XIX. yüzyılın sonlarından itibaren bakımsızlıktan harap olan cami Yunan işgali esnasında tahrip edilmiştir. Cami 1956-1960, minare ise 1961-1965 yılları arasında esaslı bir onarımdan geçirilmiştir.</a:t>
            </a:r>
          </a:p>
          <a:p>
            <a:r>
              <a:rPr lang="tr-TR" altLang="tr-TR" smtClean="0"/>
              <a:t>Adını sırlı tuğla ve çinilerle süslü minaresinden alan caminin cepheleri hafif sarımtırak renklerde düzgün kesilmiş mermer bloklarla kaplıdır. </a:t>
            </a:r>
          </a:p>
          <a:p>
            <a:endParaRPr lang="tr-TR" altLang="tr-TR" smtClean="0"/>
          </a:p>
        </p:txBody>
      </p:sp>
      <p:sp>
        <p:nvSpPr>
          <p:cNvPr id="233476"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E420485C-E0A0-412B-8A23-00791844CDF2}" type="slidenum">
              <a:rPr lang="tr-TR" altLang="tr-TR">
                <a:solidFill>
                  <a:prstClr val="black"/>
                </a:solidFill>
                <a:latin typeface="Calibri" pitchFamily="34" charset="0"/>
              </a:rPr>
              <a:pPr/>
              <a:t>19</a:t>
            </a:fld>
            <a:endParaRPr lang="tr-TR" altLang="tr-TR">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a:bodyPr>
          <a:lstStyle/>
          <a:p>
            <a:pPr>
              <a:defRPr/>
            </a:pPr>
            <a:r>
              <a:rPr lang="tr-TR" dirty="0">
                <a:effectLst>
                  <a:outerShdw blurRad="50800" dist="38100" algn="tr" rotWithShape="0">
                    <a:prstClr val="black">
                      <a:alpha val="40000"/>
                    </a:prstClr>
                  </a:outerShdw>
                </a:effectLst>
              </a:rPr>
              <a:t>*Yıldırım Camii’nin kuzeybatısında, Yıldırım </a:t>
            </a:r>
            <a:r>
              <a:rPr lang="tr-TR" dirty="0" err="1">
                <a:effectLst>
                  <a:outerShdw blurRad="50800" dist="38100" algn="tr" rotWithShape="0">
                    <a:prstClr val="black">
                      <a:alpha val="40000"/>
                    </a:prstClr>
                  </a:outerShdw>
                </a:effectLst>
              </a:rPr>
              <a:t>Bayezıd</a:t>
            </a:r>
            <a:r>
              <a:rPr lang="tr-TR" dirty="0">
                <a:effectLst>
                  <a:outerShdw blurRad="50800" dist="38100" algn="tr" rotWithShape="0">
                    <a:prstClr val="black">
                      <a:alpha val="40000"/>
                    </a:prstClr>
                  </a:outerShdw>
                </a:effectLst>
              </a:rPr>
              <a:t> tarafından yaptırılmıştır(1399).</a:t>
            </a:r>
            <a:r>
              <a:rPr lang="tr-TR" dirty="0"/>
              <a:t> </a:t>
            </a:r>
          </a:p>
          <a:p>
            <a:pPr>
              <a:defRPr/>
            </a:pPr>
            <a:r>
              <a:rPr lang="tr-TR" dirty="0">
                <a:effectLst>
                  <a:outerShdw blurRad="50800" dist="38100" algn="tr" rotWithShape="0">
                    <a:prstClr val="black">
                      <a:alpha val="40000"/>
                    </a:prstClr>
                  </a:outerShdw>
                </a:effectLst>
              </a:rPr>
              <a:t>*Günümüzde işlevini Dispanser olarak sürdürmektedir</a:t>
            </a:r>
            <a:endParaRPr lang="tr-TR" dirty="0"/>
          </a:p>
          <a:p>
            <a:pPr>
              <a:defRPr/>
            </a:pPr>
            <a:r>
              <a:rPr lang="tr-TR" dirty="0"/>
              <a:t>Yıldırım Camii’nin kuzeybatısında yer alan Yıldırım Medresesi, 1399 yılında Yıldırım </a:t>
            </a:r>
            <a:r>
              <a:rPr lang="tr-TR" dirty="0" err="1"/>
              <a:t>Beyazıd</a:t>
            </a:r>
            <a:r>
              <a:rPr lang="tr-TR" dirty="0"/>
              <a:t> tarafından yaptırılmıştır. Uzunlamasına revaklı bir avlu etrafına dizilmiş 20 oda ve eyvan şeklindeki açık bir dershaneden oluşan Yıldırım Medresesi’nin yapımında kesme taş, moloz taş ve tuğla kullanılmıştır. Bina, 1948 yılında tamir edilerek dispanser olarak hizmete sunulmuştur.</a:t>
            </a:r>
          </a:p>
          <a:p>
            <a:pPr>
              <a:defRPr/>
            </a:pPr>
            <a:r>
              <a:rPr lang="tr-TR" dirty="0"/>
              <a:t>Yıldırım Medresesi’nin kapısından ortası kubbeli üçlü </a:t>
            </a:r>
            <a:r>
              <a:rPr lang="tr-TR" dirty="0" err="1"/>
              <a:t>revağa</a:t>
            </a:r>
            <a:r>
              <a:rPr lang="tr-TR" dirty="0"/>
              <a:t>, oradan da taş ve tuğla ile örülü ayakların taşıdığı, uzunlamasına tonozla örülü yan revaklara geçilmektedir. Sağlı sollu tonozla örtülü olan sekizer hücre, revaklara açılmaktadır. Girişin iki yanında hocalara ait odalar yer almaktadır.</a:t>
            </a:r>
            <a:br>
              <a:rPr lang="tr-TR" dirty="0"/>
            </a:br>
            <a:r>
              <a:rPr lang="tr-TR" dirty="0"/>
              <a:t>Köşe odalarında ikişer, diğerlerinde birer tane olmak üzere pencere ve ocaklar bulunmaktadır. Yan revaklardan bağlanılan açık </a:t>
            </a:r>
            <a:r>
              <a:rPr lang="tr-TR" dirty="0" err="1"/>
              <a:t>evyanlı</a:t>
            </a:r>
            <a:r>
              <a:rPr lang="tr-TR" dirty="0"/>
              <a:t> dershane, sekizgen kasnak üzerine oturtulmuş ve kurşun kaplı kubbe ile örtülmüştür. Odalar ile revak da kurşunla örtülü çatıya sahiptir.Dershanenin yıldız ve düz tuğlalarla yapılan süslemeleri, güzellikleriyle göz doldurmaktadır.</a:t>
            </a:r>
          </a:p>
          <a:p>
            <a:pPr>
              <a:defRPr/>
            </a:pPr>
            <a:endParaRPr lang="tr-TR" dirty="0"/>
          </a:p>
        </p:txBody>
      </p:sp>
      <p:sp>
        <p:nvSpPr>
          <p:cNvPr id="242692"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7F3D430C-FABF-40CF-8B41-9D9EF196B4E8}" type="slidenum">
              <a:rPr lang="tr-TR" altLang="tr-TR">
                <a:solidFill>
                  <a:prstClr val="black"/>
                </a:solidFill>
              </a:rPr>
              <a:pPr>
                <a:spcBef>
                  <a:spcPct val="0"/>
                </a:spcBef>
              </a:pPr>
              <a:t>47</a:t>
            </a:fld>
            <a:endParaRPr lang="tr-TR" altLang="tr-T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ayt Görüntüsü Yer Tutucusu 1"/>
          <p:cNvSpPr>
            <a:spLocks noGrp="1" noRot="1" noChangeAspect="1" noChangeArrowheads="1" noTextEdit="1"/>
          </p:cNvSpPr>
          <p:nvPr>
            <p:ph type="sldImg"/>
          </p:nvPr>
        </p:nvSpPr>
        <p:spPr>
          <a:ln/>
        </p:spPr>
      </p:sp>
      <p:sp>
        <p:nvSpPr>
          <p:cNvPr id="243715"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Edirne Üç Şerefeli Cami’nin yanında yer alan </a:t>
            </a:r>
            <a:r>
              <a:rPr lang="tr-TR" altLang="tr-TR" b="1" smtClean="0"/>
              <a:t>Saatli Medrese</a:t>
            </a:r>
            <a:r>
              <a:rPr lang="tr-TR" altLang="tr-TR" smtClean="0"/>
              <a:t> de ise uygulamaların duruma göre değiştiği, ancak örtü sisteminde kubbenin artık sürekli bir eleman olarak değerlendirildiği görülmektedir. </a:t>
            </a:r>
            <a:r>
              <a:rPr lang="tr-TR" altLang="tr-TR" b="1" smtClean="0"/>
              <a:t>Edirne</a:t>
            </a:r>
            <a:r>
              <a:rPr lang="tr-TR" altLang="tr-TR" smtClean="0"/>
              <a:t>'de, Osmanlı padişahı Fatih Sultan Mehmet'in de eğitim aldığı </a:t>
            </a:r>
            <a:r>
              <a:rPr lang="tr-TR" altLang="tr-TR" b="1" smtClean="0"/>
              <a:t>Saatli Medrese</a:t>
            </a:r>
            <a:r>
              <a:rPr lang="tr-TR" altLang="tr-TR" smtClean="0"/>
              <a:t>'nin restorasyon çalışmaları tamamlandı.</a:t>
            </a:r>
          </a:p>
          <a:p>
            <a:r>
              <a:rPr lang="tr-TR" altLang="tr-TR" smtClean="0"/>
              <a:t>Osmanlı dönemi başkentlerinden Edirne'deki önemli eğitim kurumlarının başında gösterilen, Mimar Sinan'ın ustası Müslihiddin Ağa tarafından inşa edilen Üç Şerefeli Cami'nin yanı başında 2. Murat zamanında yaptırılan Saatli Medrese, zamanla kullanılmadığı için harap duruma düşmüştü.</a:t>
            </a:r>
          </a:p>
          <a:p>
            <a:endParaRPr lang="tr-TR" altLang="tr-TR" smtClean="0"/>
          </a:p>
          <a:p>
            <a:r>
              <a:rPr lang="tr-TR" altLang="tr-TR" smtClean="0"/>
              <a:t>Yapı, II. Murad tarafından 15. yüzyılda Üç Şerefeli Cami ile birlikte bitirildi </a:t>
            </a:r>
            <a:br>
              <a:rPr lang="tr-TR" altLang="tr-TR" smtClean="0"/>
            </a:br>
            <a:r>
              <a:rPr lang="tr-TR" altLang="tr-TR" smtClean="0"/>
              <a:t>ği bilinir. Doğu – Batı yönünde eğimli bir arazi üzerinde inşa edilmiştir. Çok </a:t>
            </a:r>
            <a:br>
              <a:rPr lang="tr-TR" altLang="tr-TR" smtClean="0"/>
            </a:br>
            <a:r>
              <a:rPr lang="tr-TR" altLang="tr-TR" smtClean="0"/>
              <a:t>harap olan yapı, son dönemdeki restorasyonlarla eski görünümüne kavuşmuş </a:t>
            </a:r>
            <a:br>
              <a:rPr lang="tr-TR" altLang="tr-TR" smtClean="0"/>
            </a:br>
            <a:r>
              <a:rPr lang="tr-TR" altLang="tr-TR" smtClean="0"/>
              <a:t>tur. </a:t>
            </a:r>
            <a:br>
              <a:rPr lang="tr-TR" altLang="tr-TR" smtClean="0"/>
            </a:br>
            <a:r>
              <a:rPr lang="tr-TR" altLang="tr-TR" smtClean="0"/>
              <a:t>“ Açık avlulu ve tek katlı” bir plana sahiptir. Güney duvarın almaşık duvar </a:t>
            </a:r>
            <a:br>
              <a:rPr lang="tr-TR" altLang="tr-TR" smtClean="0"/>
            </a:br>
            <a:r>
              <a:rPr lang="tr-TR" altLang="tr-TR" smtClean="0"/>
              <a:t>örgüsü ve kasetlenmiş kesme taştan inşa edilmiş olduğu görülür. Batı cephe </a:t>
            </a:r>
            <a:br>
              <a:rPr lang="tr-TR" altLang="tr-TR" smtClean="0"/>
            </a:br>
            <a:r>
              <a:rPr lang="tr-TR" altLang="tr-TR" smtClean="0"/>
              <a:t>sinde görülen hücre, cepheden taşıntı yapar. Cephenin güneydoğu köşesi boş </a:t>
            </a:r>
            <a:br>
              <a:rPr lang="tr-TR" altLang="tr-TR" smtClean="0"/>
            </a:br>
            <a:r>
              <a:rPr lang="tr-TR" altLang="tr-TR" smtClean="0"/>
              <a:t>bırakılmıştır. </a:t>
            </a:r>
            <a:br>
              <a:rPr lang="tr-TR" altLang="tr-TR" smtClean="0"/>
            </a:br>
            <a:r>
              <a:rPr lang="tr-TR" altLang="tr-TR" smtClean="0"/>
              <a:t>Güney kanadının ortasında dershane eyvanı ile kışlık dershane mekanı </a:t>
            </a:r>
            <a:br>
              <a:rPr lang="tr-TR" altLang="tr-TR" smtClean="0"/>
            </a:br>
            <a:r>
              <a:rPr lang="tr-TR" altLang="tr-TR" smtClean="0"/>
              <a:t>yer almaktadır. Batı kanadının güney ucundaki iki hücre ile kışlık dershane </a:t>
            </a:r>
            <a:br>
              <a:rPr lang="tr-TR" altLang="tr-TR" smtClean="0"/>
            </a:br>
            <a:r>
              <a:rPr lang="tr-TR" altLang="tr-TR" smtClean="0"/>
              <a:t>mekanı arasında uzanan tonozlu bir koridorun medresenin güneyindeki bir dış </a:t>
            </a:r>
            <a:br>
              <a:rPr lang="tr-TR" altLang="tr-TR" smtClean="0"/>
            </a:br>
            <a:r>
              <a:rPr lang="tr-TR" altLang="tr-TR" smtClean="0"/>
              <a:t>avluya açıldığı düşünülür. </a:t>
            </a:r>
            <a:br>
              <a:rPr lang="tr-TR" altLang="tr-TR" smtClean="0"/>
            </a:br>
            <a:r>
              <a:rPr lang="tr-TR" altLang="tr-TR" smtClean="0"/>
              <a:t>Her bir hücreye açılan üçer pencereden ortadakiler dikdörtgen, iki yanda </a:t>
            </a:r>
            <a:br>
              <a:rPr lang="tr-TR" altLang="tr-TR" smtClean="0"/>
            </a:br>
            <a:r>
              <a:rPr lang="tr-TR" altLang="tr-TR" smtClean="0"/>
              <a:t>kiler ise mazgal pencere şeklindedir. Doğu cephesinde, kuzey itibaren ikinci </a:t>
            </a:r>
            <a:br>
              <a:rPr lang="tr-TR" altLang="tr-TR" smtClean="0"/>
            </a:br>
            <a:r>
              <a:rPr lang="tr-TR" altLang="tr-TR" smtClean="0"/>
              <a:t>hücre ile üçüncü hücrenin arasında dışa açılan bir koridor mevcuttur. Bu ko </a:t>
            </a:r>
            <a:br>
              <a:rPr lang="tr-TR" altLang="tr-TR" smtClean="0"/>
            </a:br>
            <a:r>
              <a:rPr lang="tr-TR" altLang="tr-TR" smtClean="0"/>
              <a:t>ridor, güney kanadında olduğu gibi iç ve dış avluları birbirine bağlamaktaydı. </a:t>
            </a:r>
            <a:br>
              <a:rPr lang="tr-TR" altLang="tr-TR" smtClean="0"/>
            </a:br>
            <a:r>
              <a:rPr lang="tr-TR" altLang="tr-TR" smtClean="0"/>
              <a:t>Bu durumda, batıdaki giriş ile birlikte medrese, kuzeyi hariç üç cephesi ile </a:t>
            </a:r>
            <a:br>
              <a:rPr lang="tr-TR" altLang="tr-TR" smtClean="0"/>
            </a:br>
            <a:r>
              <a:rPr lang="tr-TR" altLang="tr-TR" smtClean="0"/>
              <a:t>de dışarı bağlanır ve bu özelliği ile başka bir örnek bilinmemektedir. </a:t>
            </a:r>
            <a:br>
              <a:rPr lang="tr-TR" altLang="tr-TR" smtClean="0"/>
            </a:br>
            <a:r>
              <a:rPr lang="tr-TR" altLang="tr-TR" smtClean="0"/>
              <a:t>Medresenin batıdaki ana girişinin Üç Şerefeli Cami’nin doğudaki taçkapı </a:t>
            </a:r>
            <a:br>
              <a:rPr lang="tr-TR" altLang="tr-TR" smtClean="0"/>
            </a:br>
            <a:r>
              <a:rPr lang="tr-TR" altLang="tr-TR" smtClean="0"/>
              <a:t>girişi ile karşılıklı olmasının planmış olduğu düşünülür. Çünkü taçkapı, bir </a:t>
            </a:r>
            <a:br>
              <a:rPr lang="tr-TR" altLang="tr-TR" smtClean="0"/>
            </a:br>
            <a:r>
              <a:rPr lang="tr-TR" altLang="tr-TR" smtClean="0"/>
              <a:t>hücre boyunca kuzeye kaydırılmıştır. Üzeri silmelerle kademelendirilmiş, ana </a:t>
            </a:r>
            <a:br>
              <a:rPr lang="tr-TR" altLang="tr-TR" smtClean="0"/>
            </a:br>
            <a:r>
              <a:rPr lang="tr-TR" altLang="tr-TR" smtClean="0"/>
              <a:t>niş fazla derin değildir. İki renkli taşlarla sivri kemerli bir kavsara ile örtülü </a:t>
            </a:r>
            <a:br>
              <a:rPr lang="tr-TR" altLang="tr-TR" smtClean="0"/>
            </a:br>
            <a:r>
              <a:rPr lang="tr-TR" altLang="tr-TR" smtClean="0"/>
              <a:t>dür. Giriş eyvanının üzerinde de kubbe yer alır. </a:t>
            </a:r>
            <a:br>
              <a:rPr lang="tr-TR" altLang="tr-TR" smtClean="0"/>
            </a:br>
            <a:r>
              <a:rPr lang="tr-TR" altLang="tr-TR" smtClean="0"/>
              <a:t>Öğrenci hücreleri kubbe ile örtülüdür. Kare ve dikdörtgen planlı olup kub </a:t>
            </a:r>
            <a:br>
              <a:rPr lang="tr-TR" altLang="tr-TR" smtClean="0"/>
            </a:br>
            <a:r>
              <a:rPr lang="tr-TR" altLang="tr-TR" smtClean="0"/>
              <a:t>belere Türk üçgenleri ve pandantiflerle geçilir. Ocakların bir bölümü günümü </a:t>
            </a:r>
            <a:br>
              <a:rPr lang="tr-TR" altLang="tr-TR" smtClean="0"/>
            </a:br>
            <a:r>
              <a:rPr lang="tr-TR" altLang="tr-TR" smtClean="0"/>
              <a:t>ze ulaşamamıştır. </a:t>
            </a:r>
            <a:br>
              <a:rPr lang="tr-TR" altLang="tr-TR" smtClean="0"/>
            </a:br>
            <a:endParaRPr lang="tr-TR" altLang="tr-TR" smtClean="0"/>
          </a:p>
          <a:p>
            <a:r>
              <a:rPr lang="tr-TR" altLang="tr-TR" smtClean="0"/>
              <a:t>peykler medresesini fatih sultan mehmet yaptırmıştı.</a:t>
            </a:r>
            <a:br>
              <a:rPr lang="tr-TR" altLang="tr-TR" smtClean="0"/>
            </a:br>
            <a:r>
              <a:rPr lang="tr-TR" altLang="tr-TR" smtClean="0"/>
              <a:t/>
            </a:r>
            <a:br>
              <a:rPr lang="tr-TR" altLang="tr-TR" smtClean="0"/>
            </a:br>
            <a:r>
              <a:rPr lang="tr-TR" altLang="tr-TR" smtClean="0"/>
              <a:t>peyk; "padişahın yanında bulunan hürmetli askerler" anlamına gelir.</a:t>
            </a:r>
            <a:br>
              <a:rPr lang="tr-TR" altLang="tr-TR" smtClean="0"/>
            </a:br>
            <a:r>
              <a:rPr lang="tr-TR" altLang="tr-TR" smtClean="0"/>
              <a:t/>
            </a:r>
            <a:br>
              <a:rPr lang="tr-TR" altLang="tr-TR" smtClean="0"/>
            </a:br>
            <a:r>
              <a:rPr lang="tr-TR" altLang="tr-TR" smtClean="0"/>
              <a:t>türk tarihinde önemli ve saygın bir yeri bulunan ibni kemal burada öğrenim görmüştür. </a:t>
            </a:r>
          </a:p>
        </p:txBody>
      </p:sp>
      <p:sp>
        <p:nvSpPr>
          <p:cNvPr id="243716"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5EEBF543-2593-4454-A747-176532483F3E}" type="slidenum">
              <a:rPr lang="tr-TR" altLang="tr-TR">
                <a:solidFill>
                  <a:prstClr val="black"/>
                </a:solidFill>
              </a:rPr>
              <a:pPr>
                <a:spcBef>
                  <a:spcPct val="0"/>
                </a:spcBef>
              </a:pPr>
              <a:t>50</a:t>
            </a:fld>
            <a:endParaRPr lang="tr-TR" altLang="tr-T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70000" lnSpcReduction="20000"/>
          </a:bodyPr>
          <a:lstStyle/>
          <a:p>
            <a:pPr>
              <a:defRPr/>
            </a:pPr>
            <a:r>
              <a:rPr lang="tr-TR" dirty="0"/>
              <a:t>İstanbul ili Fatih ilçesi, Fatih Sultan Mehmet’in (1444–1446/1451–1481) 1463–1470 yıllarında yaptırmış olduğu külliyesinin bir bölümünü oluşturan medreseleri İstanbul’un fethinin hemen arkasından Ayasofya’daki medresesinden sonra yaptırmıştır. </a:t>
            </a:r>
            <a:br>
              <a:rPr lang="tr-TR" dirty="0"/>
            </a:br>
            <a:r>
              <a:rPr lang="tr-TR" dirty="0"/>
              <a:t/>
            </a:r>
            <a:br>
              <a:rPr lang="tr-TR" dirty="0"/>
            </a:br>
            <a:r>
              <a:rPr lang="tr-TR" dirty="0"/>
              <a:t>Caminin iki yanında sıralanan medreselere “Sahn-i Seman” isimleri verilmiştir. Bu medreselerin dışında ve yine caminin iki yanında, arazinin meyilli olmasından ötürü daha aşağıda olduğundan “</a:t>
            </a:r>
            <a:r>
              <a:rPr lang="tr-TR" dirty="0" err="1"/>
              <a:t>Tetimme</a:t>
            </a:r>
            <a:r>
              <a:rPr lang="tr-TR" dirty="0"/>
              <a:t>” denilen öğrencilerin eğitime hazırlık medreseleri bulunuyordu. Bu medreselerden caminin Marmara Denizi yönünde olanlar Fatih’ten Edirnekapı’ya kadar uzanan Fevzi Paşa Caddesi’nin genişletilmesi sırasında yıktırılmış, Haliç tarafındakilerin yerlerine de bir ilkokul yapılmıştır. Bu medreselerden Haliç tarafındakilere Karadeniz Medreseleri ismi altında “</a:t>
            </a:r>
            <a:r>
              <a:rPr lang="tr-TR" dirty="0" err="1"/>
              <a:t>Bahr</a:t>
            </a:r>
            <a:r>
              <a:rPr lang="tr-TR" dirty="0"/>
              <a:t>-i Siyah”, Marmara tarafındakilere de Akdeniz anlamına gelen “</a:t>
            </a:r>
            <a:r>
              <a:rPr lang="tr-TR" dirty="0" err="1"/>
              <a:t>Bahr</a:t>
            </a:r>
            <a:r>
              <a:rPr lang="tr-TR" dirty="0"/>
              <a:t>-i </a:t>
            </a:r>
            <a:r>
              <a:rPr lang="tr-TR" dirty="0" err="1"/>
              <a:t>Sefid</a:t>
            </a:r>
            <a:r>
              <a:rPr lang="tr-TR" dirty="0"/>
              <a:t>” isimleri verilmişti. </a:t>
            </a:r>
            <a:r>
              <a:rPr lang="tr-TR" dirty="0" err="1"/>
              <a:t>Saraçhanebaşı’ndan</a:t>
            </a:r>
            <a:r>
              <a:rPr lang="tr-TR" dirty="0"/>
              <a:t> Edirnekapı’ya doğru uzanan yol üzerinde “Baş Kurşunlu”, “Baş Çifte Kurşunlu”, “Ayak Çifte Kurşunlu”, “Ayak Kurşunlu” şeklinde de isimlendirilmişlerdir. </a:t>
            </a:r>
            <a:br>
              <a:rPr lang="tr-TR" dirty="0"/>
            </a:br>
            <a:r>
              <a:rPr lang="tr-TR" dirty="0"/>
              <a:t/>
            </a:r>
            <a:br>
              <a:rPr lang="tr-TR" dirty="0"/>
            </a:br>
            <a:r>
              <a:rPr lang="tr-TR" dirty="0"/>
              <a:t>Fatih Sultan Mehmet, caminin kuzey ve güneyine iki sıra halinde sekizer yapıdan meydana getirdiği </a:t>
            </a:r>
            <a:r>
              <a:rPr lang="tr-TR" dirty="0" err="1"/>
              <a:t>Semaniye</a:t>
            </a:r>
            <a:r>
              <a:rPr lang="tr-TR" dirty="0"/>
              <a:t> Medreselerinde sekiz ayrı müderrisin ders okutmasına karar vermiştir. Bunların arkasındaki yüksek derecede öğretim kurumu olan </a:t>
            </a:r>
            <a:r>
              <a:rPr lang="tr-TR" dirty="0" err="1"/>
              <a:t>Semaniyeye</a:t>
            </a:r>
            <a:r>
              <a:rPr lang="tr-TR" dirty="0"/>
              <a:t> öğrenci yetiştirmek amacı ile de </a:t>
            </a:r>
            <a:r>
              <a:rPr lang="tr-TR" dirty="0" err="1"/>
              <a:t>Tetimme</a:t>
            </a:r>
            <a:r>
              <a:rPr lang="tr-TR" dirty="0"/>
              <a:t> Medreselerini yaptırmıştır. Medreselerin yapımında Veziri Azam Mehmet Paşa’yı derslerin düzenlenmesinde Molla </a:t>
            </a:r>
            <a:r>
              <a:rPr lang="tr-TR" dirty="0" err="1"/>
              <a:t>Hüsrev</a:t>
            </a:r>
            <a:r>
              <a:rPr lang="tr-TR" dirty="0"/>
              <a:t> ile Ali </a:t>
            </a:r>
            <a:r>
              <a:rPr lang="tr-TR" dirty="0" err="1"/>
              <a:t>Kuşçu’yu</a:t>
            </a:r>
            <a:r>
              <a:rPr lang="tr-TR" dirty="0"/>
              <a:t> görevlendirmiştir. Bu medreselerde </a:t>
            </a:r>
            <a:r>
              <a:rPr lang="tr-TR" dirty="0" err="1"/>
              <a:t>Tusi</a:t>
            </a:r>
            <a:r>
              <a:rPr lang="tr-TR" dirty="0"/>
              <a:t>, </a:t>
            </a:r>
            <a:r>
              <a:rPr lang="tr-TR" dirty="0" err="1"/>
              <a:t>Hocazade</a:t>
            </a:r>
            <a:r>
              <a:rPr lang="tr-TR" dirty="0"/>
              <a:t> </a:t>
            </a:r>
            <a:r>
              <a:rPr lang="tr-TR" dirty="0" err="1"/>
              <a:t>Musluhiddin</a:t>
            </a:r>
            <a:r>
              <a:rPr lang="tr-TR" dirty="0"/>
              <a:t> Mustafa, Molla Abdülkerim, </a:t>
            </a:r>
            <a:r>
              <a:rPr lang="tr-TR" dirty="0" err="1"/>
              <a:t>Kadızade</a:t>
            </a:r>
            <a:r>
              <a:rPr lang="tr-TR" dirty="0"/>
              <a:t> Molla Kasım gibi devrin âlimleri müderrislik görevini üstlenmişlerdir. </a:t>
            </a:r>
            <a:r>
              <a:rPr lang="tr-TR" dirty="0" err="1"/>
              <a:t>Semaniye</a:t>
            </a:r>
            <a:r>
              <a:rPr lang="tr-TR" dirty="0"/>
              <a:t> Medreselerinde Mantık, Fıkıh, Kelam, Tefsir gibi ilimlerin yanı sıra Matematik, Geometri, Astronomi ve Tıp da okutulmuştur. </a:t>
            </a:r>
            <a:br>
              <a:rPr lang="tr-TR" dirty="0"/>
            </a:br>
            <a:r>
              <a:rPr lang="tr-TR" dirty="0"/>
              <a:t/>
            </a:r>
            <a:br>
              <a:rPr lang="tr-TR" dirty="0"/>
            </a:br>
            <a:r>
              <a:rPr lang="tr-TR" dirty="0"/>
              <a:t>Kesme </a:t>
            </a:r>
            <a:r>
              <a:rPr lang="tr-TR" dirty="0" err="1"/>
              <a:t>köfeki</a:t>
            </a:r>
            <a:r>
              <a:rPr lang="tr-TR" dirty="0"/>
              <a:t> taşı ve tuğladan yapılmış olan bu medreselerin her biri on dokuzar hücre ve bir de dershane mescitten meydana gelmiştir. Medrese hücreleri kare planlı olup, avluya birer kapı ve pencere ile açılmışlardır. Ayrıca arka cephelere de altlı üstlü birer pencereleri bulunmaktadır. Bunların üzerleri kasnaklı kubbelerle örtülmüştür. Dershane olarak nitelenen bölüm ise yine kare planlı olup, diğer hücrelerden daha yüksek ve gösterişli biçimdedir. Dershanenin üzeri de kasnaklı kubbe ile örtülüdür. </a:t>
            </a:r>
            <a:br>
              <a:rPr lang="tr-TR" dirty="0"/>
            </a:br>
            <a:r>
              <a:rPr lang="tr-TR" dirty="0"/>
              <a:t/>
            </a:r>
            <a:br>
              <a:rPr lang="tr-TR" dirty="0"/>
            </a:br>
            <a:r>
              <a:rPr lang="tr-TR" dirty="0"/>
              <a:t>Medreselerin ortak özelliği ortalarında revaklı birer avlularının bulunmasıdır. </a:t>
            </a:r>
            <a:r>
              <a:rPr lang="tr-TR" dirty="0" err="1"/>
              <a:t>Tetimme</a:t>
            </a:r>
            <a:r>
              <a:rPr lang="tr-TR" dirty="0"/>
              <a:t> Medreseleri ise günümüze gelemediğinden bunların mimarisi hakkında yeterli bilgi bulunmamaktadır. Bazı kaynaklara dayanılarak bunların üzerlerinin çatı ile örtülü olduğu sanılmaktadır. </a:t>
            </a:r>
            <a:br>
              <a:rPr lang="tr-TR" dirty="0"/>
            </a:br>
            <a:r>
              <a:rPr lang="tr-TR" dirty="0"/>
              <a:t/>
            </a:r>
            <a:br>
              <a:rPr lang="tr-TR" dirty="0"/>
            </a:br>
            <a:r>
              <a:rPr lang="tr-TR" dirty="0"/>
              <a:t>Fatih Külliyesini oluşturan medreseler 1766 depreminde cami ve diğer yapılarla birlikte zarar görmüşse de kısa süre içerisinde yeniden onarılmışlardır. </a:t>
            </a:r>
            <a:r>
              <a:rPr lang="tr-TR" dirty="0" err="1"/>
              <a:t>Tetimme</a:t>
            </a:r>
            <a:r>
              <a:rPr lang="tr-TR" dirty="0"/>
              <a:t> Medreselerinin yıktırılması ve temel altı toprak tabakasının ortaya çıkması üzerine Akdeniz Medreseleri yıkılma tehlikesi ile karşılaştığından bunlar kalın gergi demirleri ile desteklenmiştir. Bu medreseler 1955 yılından itibaren Vakıflar Genel Müdürlüğü tarafından restore edilmiş ve bir bölümü öğrenci yurdu olarak kullanılmıştır</a:t>
            </a:r>
          </a:p>
        </p:txBody>
      </p:sp>
      <p:sp>
        <p:nvSpPr>
          <p:cNvPr id="24474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D8C1E8FB-D3FE-43E7-A988-29828E212510}" type="slidenum">
              <a:rPr lang="tr-TR" altLang="tr-TR">
                <a:solidFill>
                  <a:prstClr val="black"/>
                </a:solidFill>
              </a:rPr>
              <a:pPr>
                <a:spcBef>
                  <a:spcPct val="0"/>
                </a:spcBef>
              </a:pPr>
              <a:t>52</a:t>
            </a:fld>
            <a:endParaRPr lang="tr-TR" altLang="tr-T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1 Slayt Görüntüsü Yer Tutucusu"/>
          <p:cNvSpPr>
            <a:spLocks noGrp="1" noRot="1" noChangeAspect="1" noChangeArrowheads="1" noTextEdit="1"/>
          </p:cNvSpPr>
          <p:nvPr>
            <p:ph type="sldImg"/>
          </p:nvPr>
        </p:nvSpPr>
        <p:spPr>
          <a:ln/>
        </p:spPr>
      </p:sp>
      <p:sp>
        <p:nvSpPr>
          <p:cNvPr id="245763"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Gedik Ahmet Paşa Camisi’nin güneybatısında yer alan medrese cami ile birlikte 1472 yılında Gedik Ahmet Paşa tarafından yapılmıştır. Dikdörtgen planlı ve kesme taştandır. Kuzey cephesinde dışarıya doğru çıkıntı oluşturan portal sivri kemerlidir. Buradaki nişin içerisinde pembe mermerden yay kemerli giriş kapısı bulunmaktadır. </a:t>
            </a:r>
            <a:br>
              <a:rPr lang="tr-TR" altLang="tr-TR" b="1" smtClean="0"/>
            </a:br>
            <a:r>
              <a:rPr lang="tr-TR" altLang="tr-TR" b="1" smtClean="0"/>
              <a:t/>
            </a:r>
            <a:br>
              <a:rPr lang="tr-TR" altLang="tr-TR" b="1" smtClean="0"/>
            </a:br>
            <a:r>
              <a:rPr lang="tr-TR" altLang="tr-TR" b="1" smtClean="0"/>
              <a:t>Avlunun doğu ve batısında dörder sütunlu kubbeli beşer revakın arkasında üçer hücre, iki köşede de iki ayrı hücre bulunmaktadır. Hücreler dışarıya iki sıra pencere ile açılmaktadır. Alt sıradaki pencereler dikdörtgen, üst sıradakiler de sivri kemerlidir.</a:t>
            </a:r>
            <a:br>
              <a:rPr lang="tr-TR" altLang="tr-TR" b="1" smtClean="0"/>
            </a:br>
            <a:r>
              <a:rPr lang="tr-TR" altLang="tr-TR" b="1" smtClean="0"/>
              <a:t/>
            </a:r>
            <a:br>
              <a:rPr lang="tr-TR" altLang="tr-TR" b="1" smtClean="0"/>
            </a:br>
            <a:r>
              <a:rPr lang="tr-TR" altLang="tr-TR" b="1" smtClean="0"/>
              <a:t>Girişin karşısında, güney cephedeki üzeri kubbeli dershane ve yanında bir hücre yer almaktadır.</a:t>
            </a:r>
          </a:p>
          <a:p>
            <a:endParaRPr lang="tr-TR" altLang="tr-TR" smtClean="0"/>
          </a:p>
        </p:txBody>
      </p:sp>
      <p:sp>
        <p:nvSpPr>
          <p:cNvPr id="245764"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D9521B5D-9836-468B-93CE-7493FBED5E7A}" type="slidenum">
              <a:rPr lang="tr-TR" altLang="tr-TR">
                <a:solidFill>
                  <a:prstClr val="black"/>
                </a:solidFill>
              </a:rPr>
              <a:pPr>
                <a:spcBef>
                  <a:spcPct val="0"/>
                </a:spcBef>
              </a:pPr>
              <a:t>53</a:t>
            </a:fld>
            <a:endParaRPr lang="tr-TR" altLang="tr-TR">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1 Slayt Görüntüsü Yer Tutucusu"/>
          <p:cNvSpPr>
            <a:spLocks noGrp="1" noRot="1" noChangeAspect="1" noChangeArrowheads="1" noTextEdit="1"/>
          </p:cNvSpPr>
          <p:nvPr>
            <p:ph type="sldImg"/>
          </p:nvPr>
        </p:nvSpPr>
        <p:spPr>
          <a:ln/>
        </p:spPr>
      </p:sp>
      <p:sp>
        <p:nvSpPr>
          <p:cNvPr id="246787"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Yıldırım Külliyesi'ndeki Darüşşifa  müesseseleşmiş ilk Osmanlı hastanesidir. Bulutlu bir günde hafif çiseleyen bir yağmur altında, Yıldırım; on beş kişilik maiyetiyle, atlı olarak, inşaata geldi. Planları hazırlayan İvaz Paşa'yla Ali Neccar kendisini karşıladılar. Hem sahada hem kâğıt üstünde kendisine bilgi verdiler. O günden sonra inşaat daha hızlandı. Giriş kapısının iki yanına hastaların ilk müracaat yeri ve beklemeleri için birer oda hazırlandı. İkişer oda tabiplere ve eczacılara yapıldı. Ortaya ferah bir avlu bırakıldı. İçinde havuz olan avlunun yanları onar oda ile çevrildi. Her oda, tepesinde 'alem' olan kurşunlu kubbeyle örtüldü. 1394'te bina tamamlandı.</a:t>
            </a:r>
            <a:br>
              <a:rPr lang="tr-TR" altLang="tr-TR" smtClean="0"/>
            </a:br>
            <a:r>
              <a:rPr lang="tr-TR" altLang="tr-TR" smtClean="0"/>
              <a:t/>
            </a:r>
            <a:br>
              <a:rPr lang="tr-TR" altLang="tr-TR" smtClean="0"/>
            </a:br>
            <a:endParaRPr lang="tr-TR" altLang="tr-TR" smtClean="0"/>
          </a:p>
        </p:txBody>
      </p:sp>
      <p:sp>
        <p:nvSpPr>
          <p:cNvPr id="24678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35815F49-CB1F-4AE8-8C16-4B15343B2ADF}" type="slidenum">
              <a:rPr lang="tr-TR" altLang="tr-TR">
                <a:solidFill>
                  <a:prstClr val="black"/>
                </a:solidFill>
              </a:rPr>
              <a:pPr>
                <a:spcBef>
                  <a:spcPct val="0"/>
                </a:spcBef>
              </a:pPr>
              <a:t>54</a:t>
            </a:fld>
            <a:endParaRPr lang="tr-TR" altLang="tr-T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ayt Görüntüsü Yer Tutucusu 1"/>
          <p:cNvSpPr>
            <a:spLocks noGrp="1" noRot="1" noChangeAspect="1" noTextEdit="1"/>
          </p:cNvSpPr>
          <p:nvPr>
            <p:ph type="sldImg"/>
          </p:nvPr>
        </p:nvSpPr>
        <p:spPr>
          <a:ln/>
        </p:spPr>
      </p:sp>
      <p:sp>
        <p:nvSpPr>
          <p:cNvPr id="24781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Havza imaret türbesi 1430 lu yıllar</a:t>
            </a:r>
          </a:p>
        </p:txBody>
      </p:sp>
      <p:sp>
        <p:nvSpPr>
          <p:cNvPr id="24781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D96A8978-1651-40F5-A8F3-5C8257AC8EF1}" type="slidenum">
              <a:rPr lang="tr-TR" altLang="tr-TR">
                <a:solidFill>
                  <a:prstClr val="black"/>
                </a:solidFill>
                <a:latin typeface="Calibri" pitchFamily="34" charset="0"/>
              </a:rPr>
              <a:pPr/>
              <a:t>57</a:t>
            </a:fld>
            <a:endParaRPr lang="tr-TR" altLang="tr-TR">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1 Slayt Görüntüsü Yer Tutucusu"/>
          <p:cNvSpPr>
            <a:spLocks noGrp="1" noRot="1" noChangeAspect="1" noChangeArrowheads="1" noTextEdit="1"/>
          </p:cNvSpPr>
          <p:nvPr>
            <p:ph type="sldImg"/>
          </p:nvPr>
        </p:nvSpPr>
        <p:spPr>
          <a:ln/>
        </p:spPr>
      </p:sp>
      <p:sp>
        <p:nvSpPr>
          <p:cNvPr id="248835"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Sultan Yıldırım Beyazıt’ın (1360-1403) türbesi,Yıldırım semtinde,Yıldırım Camisi’nin önündeki setin altındadır.Yıldırım Beyazıt külliyesinin bir bölümünü oluşturan türbeyi padişahın oğlu Süleyman Çelebi yaptırmıştır.Yıldırım Beyazıt öldüğü zaman geçici olarak Akşehir’de Şeyh Mahmud Hayrani Türbesine gömülmüştür. Sonradan oğlu, babasının cesedini Bursa’ya getirmiştir. Karamanoğlu Mehmet Bey’in Bursa’yı kuşatmasında Yıldırım’ın sandukasını açarak kemiklerini yaktığı söylenmektedir. Türbe üzerinde nesih yazı ile 0.60x1.20 m. boyunda kitabesi bulunmaktadır. Bu kitabenin Türkçesi şöyledir: “Bu cennet bahçesi Murad oğlu Said, merhum makfur Bayezid Han’a aittir. Onu büyük padişah, Arap ve Acem meliklerinin efendisi Bayezid oğlu Süleyman yaptırdı. Allah mülkünü daim etsin. 809 h. Senesi Muharremi Bu mübarek imaretin yapılması zaif kul Hüseyin oğlu Ali’nin eli ile oldu. Allah ikisini de affetsin 809 h. senesi Rabiul’ahir (Ekim 1406)”. Türbenin mimarı Ali Bin Hüseyin’dir.Türbe 10.50x10.50 m. ölçüsünde kare planlı olup, üzeri sekizgen bir kasnağa oturmuş bir kubbe ile örtülmüştür. İçeride yuvarlak bir mihrap, ortada Yıldırım Beyazıt’ın yanında oğulları İsa Çelebi (1379-1479) eşi ve ayak ucunda kim oldukları bilinmeyen iki sanduka vardır. Türbe 1855 depreminde yıkılmış 1649, 1669, 1828 ve 1878 yıllarında onarılmıştır. </a:t>
            </a:r>
            <a:br>
              <a:rPr lang="tr-TR" altLang="tr-TR" smtClean="0"/>
            </a:br>
            <a:r>
              <a:rPr lang="tr-TR" altLang="tr-TR" smtClean="0"/>
              <a:t/>
            </a:r>
            <a:br>
              <a:rPr lang="tr-TR" altLang="tr-TR" smtClean="0"/>
            </a:br>
            <a:endParaRPr lang="tr-TR" altLang="tr-TR" smtClean="0"/>
          </a:p>
        </p:txBody>
      </p:sp>
      <p:sp>
        <p:nvSpPr>
          <p:cNvPr id="248836"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E679BD96-B73E-4B2D-9423-858AD34D1064}" type="slidenum">
              <a:rPr lang="tr-TR" altLang="tr-TR">
                <a:solidFill>
                  <a:prstClr val="black"/>
                </a:solidFill>
              </a:rPr>
              <a:pPr>
                <a:spcBef>
                  <a:spcPct val="0"/>
                </a:spcBef>
              </a:pPr>
              <a:t>59</a:t>
            </a:fld>
            <a:endParaRPr lang="tr-TR" altLang="tr-T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ayt Görüntüsü Yer Tutucusu 1"/>
          <p:cNvSpPr>
            <a:spLocks noGrp="1" noRot="1" noChangeAspect="1" noChangeArrowheads="1" noTextEdit="1"/>
          </p:cNvSpPr>
          <p:nvPr>
            <p:ph type="sldImg"/>
          </p:nvPr>
        </p:nvSpPr>
        <p:spPr>
          <a:ln/>
        </p:spPr>
      </p:sp>
      <p:sp>
        <p:nvSpPr>
          <p:cNvPr id="249859"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1421 yılında Bursa Yeşil Camii yanında, Çelebi Mehmed'e ait olan türbedir. 4,57 m yüksekliğinde bir kasnak üzerine oturan 6.60 m yüksekliğinde sivriye yakın bir kubbeyle örtülü olan türbe sekiz köşelidir. Türbe dıştan tek katlı görünmesine rağmen, sandukanın bulunduğu salon ve bunun altında yer alan basık tonozlu mezar kısmı ile iki katlıdır. Sandukanın üzerinde altın yaldızla yazılmış kitabe vardır.</a:t>
            </a:r>
          </a:p>
          <a:p>
            <a:endParaRPr lang="tr-TR" altLang="tr-TR" smtClean="0"/>
          </a:p>
          <a:p>
            <a:r>
              <a:rPr lang="tr-TR" altLang="tr-TR" smtClean="0"/>
              <a:t>Bursa’nın sembolü haline gelen bu yapı şehrin her yerinden görülebilecek bir konumdadır. I. Mehmet Çelebi türbeyi yaptırdıktan 40 gün sonra vefat etmiştir.Osmanlı mimarisinde tüm duvarlarının çini ile kaplı olduğu tek türbe Yeşil Türbe’dir.</a:t>
            </a:r>
          </a:p>
          <a:p>
            <a:r>
              <a:rPr lang="tr-TR" altLang="tr-TR" smtClean="0"/>
              <a:t/>
            </a:r>
            <a:br>
              <a:rPr lang="tr-TR" altLang="tr-TR" smtClean="0"/>
            </a:br>
            <a:r>
              <a:rPr lang="tr-TR" altLang="tr-TR" smtClean="0"/>
              <a:t>Yeşil Türbe’nin içerisinde Çelebi Sultan Mehmet ile oğulları Şehzade Mustafa, Mahmut ve Yusuf ile kızları Selçuk Hatun, Sitti Hatun, Ayşe Hatun ve dadısı Daya Hatuna ait olmak üzere toplam 8 sanduka bulunmaktadır. Her yıl binlerce inanan buraya gelerek hem mimarisini gezmekte hem de yatan büyükler için dua etmektedir.</a:t>
            </a:r>
            <a:br>
              <a:rPr lang="tr-TR" altLang="tr-TR" smtClean="0"/>
            </a:br>
            <a:r>
              <a:rPr lang="tr-TR" altLang="tr-TR" smtClean="0"/>
              <a:t/>
            </a:r>
            <a:br>
              <a:rPr lang="tr-TR" altLang="tr-TR" smtClean="0"/>
            </a:br>
            <a:r>
              <a:rPr lang="tr-TR" altLang="tr-TR" smtClean="0"/>
              <a:t>Dışarıdan bakıldığında tek katlı görünen türbe, sandukaların bulunduğu salon ve bunun altında yer alan beşik tonuzlu mezar odasıyla beraber iki katlıdır. Dış duvarlar turkuaz çinilerle kaplıdır. Türbenin içi, sandukalar, mihrab, duvarlar, cümle kapısı ile cephe kaplamaları da çiniden yapılmıştır. Kıbleye bakan mihrabı bir sanat eseridir. Buradaki çiniler İznik çinici</a:t>
            </a:r>
          </a:p>
          <a:p>
            <a:endParaRPr lang="tr-TR" altLang="tr-TR" smtClean="0"/>
          </a:p>
        </p:txBody>
      </p:sp>
      <p:sp>
        <p:nvSpPr>
          <p:cNvPr id="249860"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79C48AF2-7B1F-44FC-8BBC-4E2F148D2BEB}" type="slidenum">
              <a:rPr lang="tr-TR" altLang="tr-TR">
                <a:solidFill>
                  <a:prstClr val="black"/>
                </a:solidFill>
              </a:rPr>
              <a:pPr>
                <a:spcBef>
                  <a:spcPct val="0"/>
                </a:spcBef>
              </a:pPr>
              <a:t>60</a:t>
            </a:fld>
            <a:endParaRPr lang="tr-TR" altLang="tr-TR">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ayt Görüntüsü Yer Tutucusu 1"/>
          <p:cNvSpPr>
            <a:spLocks noGrp="1" noRot="1" noChangeAspect="1" noTextEdit="1"/>
          </p:cNvSpPr>
          <p:nvPr>
            <p:ph type="sldImg"/>
          </p:nvPr>
        </p:nvSpPr>
        <p:spPr>
          <a:ln/>
        </p:spPr>
      </p:sp>
      <p:sp>
        <p:nvSpPr>
          <p:cNvPr id="250883"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Edirne Rüstem Paşa Kervansarayı(15571560):</a:t>
            </a:r>
          </a:p>
          <a:p>
            <a:r>
              <a:rPr lang="tr-TR" altLang="tr-TR" smtClean="0"/>
              <a:t>Aksaray sultan han</a:t>
            </a:r>
          </a:p>
        </p:txBody>
      </p:sp>
      <p:sp>
        <p:nvSpPr>
          <p:cNvPr id="250884"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315163ED-D7A8-4A62-965B-A188A7E02BBB}" type="slidenum">
              <a:rPr lang="tr-TR" altLang="tr-TR">
                <a:solidFill>
                  <a:prstClr val="black"/>
                </a:solidFill>
                <a:latin typeface="Calibri" pitchFamily="34" charset="0"/>
              </a:rPr>
              <a:pPr/>
              <a:t>66</a:t>
            </a:fld>
            <a:endParaRPr lang="tr-TR" altLang="tr-TR">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92500" lnSpcReduction="20000"/>
          </a:bodyPr>
          <a:lstStyle/>
          <a:p>
            <a:pPr>
              <a:defRPr/>
            </a:pPr>
            <a:r>
              <a:rPr lang="tr-TR" b="1" dirty="0"/>
              <a:t>Bursa- Karacabey yolu üzerinde </a:t>
            </a:r>
            <a:r>
              <a:rPr lang="tr-TR" b="1" dirty="0" err="1"/>
              <a:t>Uluabat’ın</a:t>
            </a:r>
            <a:r>
              <a:rPr lang="tr-TR" b="1" dirty="0"/>
              <a:t> 5 km. doğusunda göl kenarındadır. Yıldırım devrinin metruk fakat tamir edilmiş sağlam bir eseridir. Kapısı üstündeki kitabesinde “ .....Han Sultan Beyazıt bin Murat Han zamanında , Büyük emir </a:t>
            </a:r>
            <a:r>
              <a:rPr lang="tr-TR" b="1" dirty="0" err="1"/>
              <a:t>Celalüddin</a:t>
            </a:r>
            <a:r>
              <a:rPr lang="tr-TR" b="1" dirty="0"/>
              <a:t> </a:t>
            </a:r>
            <a:r>
              <a:rPr lang="tr-TR" b="1" dirty="0" err="1"/>
              <a:t>İnebey</a:t>
            </a:r>
            <a:r>
              <a:rPr lang="tr-TR" b="1" dirty="0"/>
              <a:t> Bin Bin </a:t>
            </a:r>
            <a:r>
              <a:rPr lang="tr-TR" b="1" dirty="0" err="1"/>
              <a:t>Feleküddin’in</a:t>
            </a:r>
            <a:r>
              <a:rPr lang="tr-TR" b="1" dirty="0"/>
              <a:t> emri ile Allah rızası için 797 yılında yapıldı. “Anlamına Arapça bir vesika bulunduğuna göre 1936’da Allah rızası için yapılmış olduğu anlaşılıyor. </a:t>
            </a:r>
            <a:br>
              <a:rPr lang="tr-TR" b="1" dirty="0"/>
            </a:br>
            <a:r>
              <a:rPr lang="tr-TR" b="1" dirty="0"/>
              <a:t>(</a:t>
            </a:r>
            <a:r>
              <a:rPr lang="tr-TR" b="1" dirty="0" err="1"/>
              <a:t>Eyne</a:t>
            </a:r>
            <a:r>
              <a:rPr lang="tr-TR" b="1" dirty="0"/>
              <a:t> Bey, </a:t>
            </a:r>
            <a:r>
              <a:rPr lang="tr-TR" b="1" dirty="0" err="1"/>
              <a:t>balıkesir</a:t>
            </a:r>
            <a:r>
              <a:rPr lang="tr-TR" b="1" dirty="0"/>
              <a:t>-Karesi </a:t>
            </a:r>
            <a:r>
              <a:rPr lang="tr-TR" b="1" dirty="0" err="1"/>
              <a:t>subaşısıdır</a:t>
            </a:r>
            <a:r>
              <a:rPr lang="tr-TR" b="1" dirty="0"/>
              <a:t>. </a:t>
            </a:r>
            <a:r>
              <a:rPr lang="tr-TR" b="1" dirty="0" err="1"/>
              <a:t>Eyne</a:t>
            </a:r>
            <a:r>
              <a:rPr lang="tr-TR" b="1" dirty="0"/>
              <a:t> Bey 1. Kosova Savaşında Komutandır: Ankara muharebesinde Yıldırımın Timur tarafından esir alınmasından sonra, şehzade Süleyman Çelebi’yi Rumeli’ye götürenler </a:t>
            </a:r>
            <a:endParaRPr lang="tr-TR" dirty="0"/>
          </a:p>
          <a:p>
            <a:pPr>
              <a:defRPr/>
            </a:pPr>
            <a:r>
              <a:rPr lang="tr-TR" b="1" dirty="0"/>
              <a:t>arasındadır. 808 H./1405 M. de </a:t>
            </a:r>
            <a:r>
              <a:rPr lang="tr-TR" b="1" dirty="0" err="1"/>
              <a:t>Uluabat</a:t>
            </a:r>
            <a:r>
              <a:rPr lang="tr-TR" b="1" dirty="0"/>
              <a:t>’ da Şehzade Süleyman ve İsa Çelebi arasındaki çarpışmada, İsa Çelebi tarafından şehit edilmiştir. Kabri Balıkesir’in </a:t>
            </a:r>
            <a:r>
              <a:rPr lang="tr-TR" b="1" dirty="0" err="1"/>
              <a:t>Kepsud</a:t>
            </a:r>
            <a:r>
              <a:rPr lang="tr-TR" b="1" dirty="0"/>
              <a:t> kazasının Tekke Köyündedir.) Karacabey civarında </a:t>
            </a:r>
            <a:r>
              <a:rPr lang="tr-TR" b="1" dirty="0" err="1"/>
              <a:t>Tophisar</a:t>
            </a:r>
            <a:r>
              <a:rPr lang="tr-TR" b="1" dirty="0"/>
              <a:t> Köyü ve Karasu üstünde bir değirmeni buraya vakfettiğine göre, gelip geçen yolcular parasız olarak yiyip içebilecek ve yatıp gideceklerdir. Bugün bir hizmet ifa etmemekte, boş durmaktadır. Sağlam ve mazbuttur. Güney – Doğu, Batı – Kuzey yönünde dikdörtgen bir plan üzerine kurulmuş, dış yüzü iki sıra yontma beyaz taş işlenmiş, üstü yine taş, onun </a:t>
            </a:r>
            <a:r>
              <a:rPr lang="tr-TR" b="1" dirty="0" err="1"/>
              <a:t>üstüoluklu</a:t>
            </a:r>
            <a:r>
              <a:rPr lang="tr-TR" b="1" dirty="0"/>
              <a:t> kiremit örtülüdür. Cephesi göle bakar. Muhteşem bir kapısı, mermer kemerin üzerinde tarihi </a:t>
            </a:r>
            <a:r>
              <a:rPr lang="tr-TR" b="1" dirty="0" err="1"/>
              <a:t>kitabesivardır</a:t>
            </a:r>
            <a:r>
              <a:rPr lang="tr-TR" b="1" dirty="0"/>
              <a:t>. Kapıdan girince sağlı sollu birer oda ve birer salondan ibarettir. Duvar boylarında sedir durumunda yüksek bir kademe, ortada başka hiçbir yerde görülmeyen muazzam iki ocak yapısı, her biri dörder tane granit ayak üzerine oturan yekpare taş, taşların altı zarif kemer, üstü ise hemen tuğla işçiliği ile başlayan bacalardır. Bacaların işçiliği fevkalade güzeldir. Baca gövdesinin dış kısmı çok islidir. İç kısmı ise tuğlalar ters çevrilerek tamir edildiği bellidir. İki yan odada baca ve ocak yoktur. Hanın dış bedeninde altlı üstlü mazgal pencereleri, batı odasında da böyle mazgal pencere vardır. Doğu odasındaki penceredir. Han genel görünümü ile Osmanlı devrinin ilk mimar eserlerinin en güzel kervansaray modelidir. Yapı 1956 yılından bir süre sonra onarılmıştır.</a:t>
            </a:r>
            <a:br>
              <a:rPr lang="tr-TR" b="1" dirty="0"/>
            </a:br>
            <a:endParaRPr lang="tr-TR" dirty="0"/>
          </a:p>
          <a:p>
            <a:pPr>
              <a:defRPr/>
            </a:pPr>
            <a:endParaRPr lang="tr-TR" dirty="0"/>
          </a:p>
        </p:txBody>
      </p:sp>
      <p:sp>
        <p:nvSpPr>
          <p:cNvPr id="25190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E0D24AAE-EB3B-4C03-A164-5BC452B0B021}" type="slidenum">
              <a:rPr lang="tr-TR" altLang="tr-TR">
                <a:solidFill>
                  <a:prstClr val="black"/>
                </a:solidFill>
              </a:rPr>
              <a:pPr>
                <a:spcBef>
                  <a:spcPct val="0"/>
                </a:spcBef>
              </a:pPr>
              <a:t>67</a:t>
            </a:fld>
            <a:endParaRPr lang="tr-TR" altLang="tr-T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1 Slayt Görüntüsü Yer Tutucusu"/>
          <p:cNvSpPr>
            <a:spLocks noGrp="1" noRot="1" noChangeAspect="1" noChangeArrowheads="1" noTextEdit="1"/>
          </p:cNvSpPr>
          <p:nvPr>
            <p:ph type="sldImg"/>
          </p:nvPr>
        </p:nvSpPr>
        <p:spPr>
          <a:ln/>
        </p:spPr>
      </p:sp>
      <p:sp>
        <p:nvSpPr>
          <p:cNvPr id="234499"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1339 Yılında II. Osmanlı Sultanı Orhan Bey tarafından yaptırılmıştır. Osmanlı Devleti'nin ilk devir yapılarından ve "T" planlı camilerin ilkidir. </a:t>
            </a:r>
            <a:br>
              <a:rPr lang="tr-TR" altLang="tr-TR" smtClean="0"/>
            </a:br>
            <a:r>
              <a:rPr lang="tr-TR" altLang="tr-TR" smtClean="0"/>
              <a:t/>
            </a:r>
            <a:br>
              <a:rPr lang="tr-TR" altLang="tr-TR" smtClean="0"/>
            </a:br>
            <a:r>
              <a:rPr lang="tr-TR" altLang="tr-TR" smtClean="0"/>
              <a:t>Yığma taş, kesme taş ve tuğla örülmüş olan caminin beş bölümlü son cemaat yeri ortada üç küçük kubbe, yanlarda birer aynalı tonoz ile örtülüdür. Cephelerde tuğla rozet, güneş kursu, iki katlı kirpi saçaklar ve iki katın pencerelerle zengin bir görünüm kazandırılmıştır. Bizans sütun ve sütun başlıkları gibi devşirme malzemelerin yer alması, arkaik bir hava verir. Camide yer alan motifler sadedir. Mihrap üzerinde 14.yy.'ın en güzel alçı süslemeleri vardır. Karamanoğlu II. Mehmed Bey'in 1413 yılında Bursa'yı işgali sırasında büyük ölçüde tahrip gören yapı, Çelebi Sultan Mehmed döneminde 1417 yılında Vezir Beyazıd Paşa tarafından onarılarak ibadete açılmıştır. Cephedeki alt pencereler 1904 yılında, tuğla minare 1905 yılında onarılmıştır. </a:t>
            </a:r>
            <a:br>
              <a:rPr lang="tr-TR" altLang="tr-TR" smtClean="0"/>
            </a:br>
            <a:r>
              <a:rPr lang="tr-TR" altLang="tr-TR" smtClean="0"/>
              <a:t/>
            </a:r>
            <a:br>
              <a:rPr lang="tr-TR" altLang="tr-TR" smtClean="0"/>
            </a:br>
            <a:r>
              <a:rPr lang="tr-TR" altLang="tr-TR" smtClean="0"/>
              <a:t>Orhan Camisi'nin han, hamam, aşhane, imaret, zaviye, mektep, medreseden oluşan külliye halinde olması gerekirken bugün onarılan han ve hamamdan oluşan başka diğer yapı grupları mevcut değildir. </a:t>
            </a:r>
            <a:br>
              <a:rPr lang="tr-TR" altLang="tr-TR" smtClean="0"/>
            </a:br>
            <a:r>
              <a:rPr lang="tr-TR" altLang="tr-TR" smtClean="0"/>
              <a:t/>
            </a:r>
            <a:br>
              <a:rPr lang="tr-TR" altLang="tr-TR" smtClean="0"/>
            </a:br>
            <a:endParaRPr lang="tr-TR" altLang="tr-TR" smtClean="0"/>
          </a:p>
        </p:txBody>
      </p:sp>
      <p:sp>
        <p:nvSpPr>
          <p:cNvPr id="23450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E30BABEB-C69E-4484-A9E4-B362659B7801}" type="slidenum">
              <a:rPr lang="tr-TR" altLang="tr-TR">
                <a:solidFill>
                  <a:prstClr val="black"/>
                </a:solidFill>
              </a:rPr>
              <a:pPr>
                <a:spcBef>
                  <a:spcPct val="0"/>
                </a:spcBef>
              </a:pPr>
              <a:t>22</a:t>
            </a:fld>
            <a:endParaRPr lang="tr-TR" altLang="tr-TR">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92500" lnSpcReduction="10000"/>
          </a:bodyPr>
          <a:lstStyle/>
          <a:p>
            <a:pPr>
              <a:defRPr/>
            </a:pPr>
            <a:r>
              <a:rPr lang="tr-TR" dirty="0">
                <a:hlinkClick r:id="rId3" action="ppaction://hlinkfile" tooltip="Bursa"/>
              </a:rPr>
              <a:t>Bursa</a:t>
            </a:r>
            <a:r>
              <a:rPr lang="tr-TR" dirty="0"/>
              <a:t>'da, </a:t>
            </a:r>
            <a:r>
              <a:rPr lang="tr-TR" dirty="0">
                <a:hlinkClick r:id="rId4" action="ppaction://hlinkfile" tooltip="Ulu Cami, Bursa"/>
              </a:rPr>
              <a:t>Ulu Cami</a:t>
            </a:r>
            <a:r>
              <a:rPr lang="tr-TR" dirty="0"/>
              <a:t>'nin hemen altında bulunan Emir hanı, Orhan Bey tarafından, XIV. yy '</a:t>
            </a:r>
            <a:r>
              <a:rPr lang="tr-TR" dirty="0" err="1"/>
              <a:t>ın</a:t>
            </a:r>
            <a:r>
              <a:rPr lang="tr-TR" dirty="0"/>
              <a:t> ikinci yarısında yaptırılmıştır. İç avlu çevresine sıralanan iki katlı revak ve buraya açılan odalardan oluşan bu han Osmanlı hanlarının ilk örneğidir. Hanın ortasında bir şadırvan ile tarihi çınarlar bulunur. </a:t>
            </a:r>
          </a:p>
          <a:p>
            <a:pPr>
              <a:defRPr/>
            </a:pPr>
            <a:r>
              <a:rPr lang="tr-TR" dirty="0"/>
              <a:t>Yüzyılın ikinci yarısın </a:t>
            </a:r>
            <a:r>
              <a:rPr lang="tr-TR" dirty="0" err="1"/>
              <a:t>akadar</a:t>
            </a:r>
            <a:r>
              <a:rPr lang="tr-TR" dirty="0"/>
              <a:t> ‘</a:t>
            </a:r>
            <a:r>
              <a:rPr lang="tr-TR" dirty="0" err="1"/>
              <a:t>Bezzezistan</a:t>
            </a:r>
            <a:r>
              <a:rPr lang="tr-TR" dirty="0"/>
              <a:t>’ olarak anılan han, külliyeye gelir getirmesi amacıyla yapılmıştır. </a:t>
            </a:r>
          </a:p>
          <a:p>
            <a:pPr>
              <a:defRPr/>
            </a:pPr>
            <a:r>
              <a:rPr lang="tr-TR" dirty="0"/>
              <a:t>Bursa’ya yapılan ilk bedesten olması bakımından önemli olan han, Bursa çarşısının çekirdeğini oluşturur. </a:t>
            </a:r>
          </a:p>
          <a:p>
            <a:pPr>
              <a:defRPr/>
            </a:pPr>
            <a:r>
              <a:rPr lang="tr-TR" dirty="0"/>
              <a:t>46x50 metrelik bir avlu etrafında sıralanan odalardan oluşan revaklı ve iki katlı bir yapıdır. Osmanlı hanlarının ilk örneklerinden sayılır. Dört köşedeki kubbeler dışında yapının diğer kısımları tonozla örtülüdür. Duvarlar iki sıra tuğla bir sıra taştan oluşan almaşık örgülüdür. Hanın alt katındaki odalar 36 tane olup, pencereleri mahzenler şeklindedir; bunlar eşya deposu olarak kullanılırlar. Üst katlardaki her odada birer pencere ve ocak vardır. Hanın ortasında bir yenilenmiş şadırvan ve eski ağaçlar bulunur. </a:t>
            </a:r>
          </a:p>
          <a:p>
            <a:pPr>
              <a:defRPr/>
            </a:pPr>
            <a:r>
              <a:rPr lang="tr-TR" dirty="0"/>
              <a:t>Maalesef han, zaman içinde yapılan onarımlarla büyük ölçüde özgünlüğünü yitirmiştir. Ancak 1956 yılında yapılan aslına uygun onarımlar sonucu asıl şekline yaklaşmıştır. 1958 Kapalıçarşı yangını sırasında tamamen yanan yapının </a:t>
            </a:r>
            <a:r>
              <a:rPr lang="tr-TR" dirty="0" err="1"/>
              <a:t>Ulucami</a:t>
            </a:r>
            <a:r>
              <a:rPr lang="tr-TR" dirty="0"/>
              <a:t> tarafında yeni bazı eklemeler yapılmış , tuvaletlerden </a:t>
            </a:r>
            <a:r>
              <a:rPr lang="tr-TR" dirty="0" err="1"/>
              <a:t>Ulucami’ye</a:t>
            </a:r>
            <a:r>
              <a:rPr lang="tr-TR" dirty="0"/>
              <a:t> açılan bir kapı yapılmıştır. Yine </a:t>
            </a:r>
            <a:r>
              <a:rPr lang="tr-TR" dirty="0" err="1"/>
              <a:t>Ulucami</a:t>
            </a:r>
            <a:r>
              <a:rPr lang="tr-TR" dirty="0"/>
              <a:t> tarafındaki hücrelerden birine geçiş için bir kapı açılmıştır. Bu tamirat sırasında </a:t>
            </a:r>
            <a:r>
              <a:rPr lang="tr-TR" dirty="0" err="1"/>
              <a:t>Ulucami</a:t>
            </a:r>
            <a:r>
              <a:rPr lang="tr-TR" dirty="0"/>
              <a:t> tarafındaki </a:t>
            </a:r>
            <a:r>
              <a:rPr lang="tr-TR" dirty="0" err="1"/>
              <a:t>revek</a:t>
            </a:r>
            <a:r>
              <a:rPr lang="tr-TR" dirty="0"/>
              <a:t> kemerleri sivri yerine düz yapılmış, duvarlar iki sıra tuğla bir sıra kesme taş ile örülmüştür. Bugün han, tekstil kolu başta olmak üzere tümüyle işyerleriyle doludur. </a:t>
            </a:r>
          </a:p>
          <a:p>
            <a:pPr>
              <a:defRPr/>
            </a:pPr>
            <a:endParaRPr lang="tr-TR" dirty="0"/>
          </a:p>
        </p:txBody>
      </p:sp>
      <p:sp>
        <p:nvSpPr>
          <p:cNvPr id="252932"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970C7BBD-9FA8-4DA2-B2A6-C8BB43C21CCE}" type="slidenum">
              <a:rPr lang="tr-TR" altLang="tr-TR">
                <a:solidFill>
                  <a:prstClr val="black"/>
                </a:solidFill>
              </a:rPr>
              <a:pPr>
                <a:spcBef>
                  <a:spcPct val="0"/>
                </a:spcBef>
              </a:pPr>
              <a:t>72</a:t>
            </a:fld>
            <a:endParaRPr lang="tr-TR" altLang="tr-T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1 Slayt Görüntüsü Yer Tutucusu"/>
          <p:cNvSpPr>
            <a:spLocks noGrp="1" noRot="1" noChangeAspect="1" noChangeArrowheads="1" noTextEdit="1"/>
          </p:cNvSpPr>
          <p:nvPr>
            <p:ph type="sldImg"/>
          </p:nvPr>
        </p:nvSpPr>
        <p:spPr>
          <a:ln/>
        </p:spPr>
      </p:sp>
      <p:sp>
        <p:nvSpPr>
          <p:cNvPr id="253955"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XV. yüzyılda </a:t>
            </a:r>
            <a:r>
              <a:rPr lang="tr-TR" altLang="tr-TR" smtClean="0">
                <a:hlinkClick r:id="rId3" action="ppaction://hlinkfile" tooltip="Hacı İvaz Paşa"/>
              </a:rPr>
              <a:t>Hacı İvaz Paşa</a:t>
            </a:r>
            <a:r>
              <a:rPr lang="tr-TR" altLang="tr-TR" smtClean="0"/>
              <a:t> tarafından </a:t>
            </a:r>
            <a:r>
              <a:rPr lang="tr-TR" altLang="tr-TR" smtClean="0">
                <a:hlinkClick r:id="rId4" action="ppaction://hlinkfile" tooltip="Yeşil Camii"/>
              </a:rPr>
              <a:t>Yeşil Camii</a:t>
            </a:r>
            <a:r>
              <a:rPr lang="tr-TR" altLang="tr-TR" smtClean="0"/>
              <a:t>'ye gelir temini için yaptırılıp </a:t>
            </a:r>
            <a:r>
              <a:rPr lang="tr-TR" altLang="tr-TR" smtClean="0">
                <a:hlinkClick r:id="rId5" action="ppaction://hlinkfile" tooltip="Çelebi Mehmed"/>
              </a:rPr>
              <a:t>Çelebi Mehmed</a:t>
            </a:r>
            <a:r>
              <a:rPr lang="tr-TR" altLang="tr-TR" smtClean="0"/>
              <a:t>'e hediye edilmiştir. Han Bursa'dadır</a:t>
            </a:r>
          </a:p>
          <a:p>
            <a:r>
              <a:rPr lang="tr-TR" altLang="tr-TR" smtClean="0">
                <a:hlinkClick r:id="rId6" action="ppaction://hlinkfile" tooltip="Demirkapı Çarşısı (sayfa mevcut değil)"/>
              </a:rPr>
              <a:t>Demirkapı Çarşısı</a:t>
            </a:r>
            <a:r>
              <a:rPr lang="tr-TR" altLang="tr-TR" smtClean="0"/>
              <a:t>'ndadır. Eskiden Lonca Hanı da denilmekteydi.</a:t>
            </a:r>
          </a:p>
          <a:p>
            <a:r>
              <a:rPr lang="tr-TR" altLang="tr-TR" smtClean="0"/>
              <a:t>İki katlı olan hanın altında 26, üstünde 30 odası vardır. Dört cephesinde iki giriş kapısı mevcuttur. Batıdaki giriş kapısı iki tarafı </a:t>
            </a:r>
            <a:r>
              <a:rPr lang="tr-TR" altLang="tr-TR" smtClean="0">
                <a:hlinkClick r:id="rId7" action="ppaction://hlinkfile" tooltip="Kemerli beşik tonoz (sayfa mevcut değil)"/>
              </a:rPr>
              <a:t>kemerli beşik tonoz</a:t>
            </a:r>
            <a:r>
              <a:rPr lang="tr-TR" altLang="tr-TR" smtClean="0"/>
              <a:t>'ludur.</a:t>
            </a:r>
          </a:p>
          <a:p>
            <a:r>
              <a:rPr lang="tr-TR" altLang="tr-TR" smtClean="0"/>
              <a:t>Han tuğla ve moloz taş ile inşa edilmiş olup </a:t>
            </a:r>
            <a:r>
              <a:rPr lang="tr-TR" altLang="tr-TR" smtClean="0">
                <a:hlinkClick r:id="rId8" action="ppaction://hlinkfile" tooltip="Kirpi saçak (sayfa mevcut değil)"/>
              </a:rPr>
              <a:t>kirpi saçak</a:t>
            </a:r>
            <a:r>
              <a:rPr lang="tr-TR" altLang="tr-TR" smtClean="0"/>
              <a:t>'lıdır. Ayakları ve kemerleri tuğladan yapılmıştır. Odalar </a:t>
            </a:r>
            <a:r>
              <a:rPr lang="tr-TR" altLang="tr-TR" smtClean="0">
                <a:hlinkClick r:id="rId9" action="ppaction://hlinkfile" tooltip="Dairevi tonoz (sayfa mevcut değil)"/>
              </a:rPr>
              <a:t>dairevi tonoz</a:t>
            </a:r>
            <a:r>
              <a:rPr lang="tr-TR" altLang="tr-TR" smtClean="0"/>
              <a:t>'la kaplıdır.</a:t>
            </a:r>
          </a:p>
          <a:p>
            <a:endParaRPr lang="tr-TR" altLang="tr-TR" smtClean="0"/>
          </a:p>
        </p:txBody>
      </p:sp>
      <p:sp>
        <p:nvSpPr>
          <p:cNvPr id="253956"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F04D2814-1797-4779-9AB1-9BE24474DEC4}" type="slidenum">
              <a:rPr lang="tr-TR" altLang="tr-TR">
                <a:solidFill>
                  <a:prstClr val="black"/>
                </a:solidFill>
              </a:rPr>
              <a:pPr>
                <a:spcBef>
                  <a:spcPct val="0"/>
                </a:spcBef>
              </a:pPr>
              <a:t>73</a:t>
            </a:fld>
            <a:endParaRPr lang="tr-TR" altLang="tr-TR">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77500" lnSpcReduction="20000"/>
          </a:bodyPr>
          <a:lstStyle/>
          <a:p>
            <a:pPr>
              <a:defRPr/>
            </a:pPr>
            <a:r>
              <a:rPr lang="tr-TR" dirty="0"/>
              <a:t>İvaz Paşa Camiinin hemen yanında olan han Çelebi Sultan Mehmet tarafından Yeşil Külliyesine gelir getirmesi amacı ile yapılmıştır. Arabacılar hanı olarak da bilinmektedir. Bursa’daki en büyük hanlardan biridir. Zeminde 39 üst katında 42 odası bulunmaktadır. Odaların önünde bulunan revakların üstü kubbe ve tonozlarla örtülüdür. İpek Han geçmişte ipek ve tekstil ticaretinin en gözde yerlerinden biriydi. Günümüzde Kapalı Çarşının gölgesinde kalmıştır. Birçok tekstil ürününü bulabileceğiniz çarşıda özellikle çeyiz alışverişleri yoğundur.</a:t>
            </a:r>
            <a:r>
              <a:rPr lang="tr-TR" b="1" dirty="0"/>
              <a:t> Eski İpek Han</a:t>
            </a:r>
          </a:p>
          <a:p>
            <a:pPr>
              <a:defRPr/>
            </a:pPr>
            <a:r>
              <a:rPr lang="tr-TR" b="1" dirty="0"/>
              <a:t>Hakkında</a:t>
            </a:r>
          </a:p>
          <a:p>
            <a:pPr>
              <a:defRPr/>
            </a:pPr>
            <a:r>
              <a:rPr lang="tr-TR" dirty="0"/>
              <a:t>İvaz Paşa Camisi’nin yanında olup, Bursa’nın en büyük hanlarındandır. Arabacılar, Sultan ve Eski İpek Han olarak da isimlendirilen hanı, Çelebi Sultan Mehmet Mimar İvaz Paşa’ya, Yeşil Külliyesi’ne gelir sağlamak amacı ile yaptırmıştır. </a:t>
            </a:r>
            <a:br>
              <a:rPr lang="tr-TR" dirty="0"/>
            </a:br>
            <a:r>
              <a:rPr lang="tr-TR" dirty="0"/>
              <a:t/>
            </a:r>
            <a:br>
              <a:rPr lang="tr-TR" dirty="0"/>
            </a:br>
            <a:r>
              <a:rPr lang="tr-TR" dirty="0"/>
              <a:t>Yontma taş ve tek sıra tuğladan inşa edilen ve kaynaklardan bu hanın avlu etrafında iki katlı olup, alt katında otuz dokuz, üst katında da kırk iki odası olduğu öğrenilmektedir. Son yıllarda yapılan restorasyonlar sırasında han ilk yapımından oldukça uzaklaşmış, yalnızca batı bölümü ayakta kalabilmiştir. Yine kaynaklardan öğrenildiğine göre avlu ortasında 12 köşeli, kaba yontma taş ve tuğladan yapılmış bir mescit bulunuyordu. </a:t>
            </a:r>
          </a:p>
          <a:p>
            <a:pPr>
              <a:defRPr/>
            </a:pPr>
            <a:r>
              <a:rPr lang="tr-TR" dirty="0"/>
              <a:t>Altta 2 metre kesme taş, üst tarafı ise tümüyle tuğladır. Bu yönüyle de diğer hanlara benzemez. Hanın zemin katında otuz dokuz, üst katta da kırk iki oda vardır.</a:t>
            </a:r>
          </a:p>
          <a:p>
            <a:pPr>
              <a:defRPr/>
            </a:pPr>
            <a:r>
              <a:rPr lang="tr-TR" dirty="0"/>
              <a:t>Han, ilk zamanlarda ipekçilerin toplandığı yer olduğu için İpek Hanı olarak anılmıştır. Ancak XIX. yüzyıldan son yıllara kadar faytoncuların ve otomobil tamircilerinin toplandıkları yer olduğu için Arabacılar Hanı olarak da anılmıştır.</a:t>
            </a:r>
          </a:p>
          <a:p>
            <a:pPr>
              <a:defRPr/>
            </a:pPr>
            <a:r>
              <a:rPr lang="tr-TR" dirty="0"/>
              <a:t> 1557, 1632, 1742 ve 1775 yılları ile, yakın zamanlarda yapılan onarımlar ile büyük ölçüde yenilenmiştir. </a:t>
            </a:r>
            <a:r>
              <a:rPr lang="tr-TR" dirty="0" err="1"/>
              <a:t>Maksem’den</a:t>
            </a:r>
            <a:r>
              <a:rPr lang="tr-TR" dirty="0"/>
              <a:t> </a:t>
            </a:r>
            <a:r>
              <a:rPr lang="tr-TR" dirty="0" err="1"/>
              <a:t>Şehreküstü’ne</a:t>
            </a:r>
            <a:r>
              <a:rPr lang="tr-TR" dirty="0"/>
              <a:t> inen Mecidiye Caddesinin açılması sırasında hanın bir bölümü yıkılmıştı. 1958 yangınından sonra han tekrar aslına uygun olarak onarılmıştır. Hanın sadece batı bölümü özgün olup, diğer bölümleri yenidir. Avlunun ortasında da on iki köşeli şadırvanlı bir mescit vardı. Ancak bugün sadece yeni yapılmış bir şadırvan vardır. Bahçesinde yaşlı olmayan bazı çınar ağacı vardır. Hanın orijinal batı revaklarında görülen tuğla süslemeler, Bursa’nın hiçbir hanında görülmez ve çok hoştur. Hanın tek girişi doğudandır. Bir de güneydoğu köşesinden, olasılıkla sonradan yapılmış bir giriş vardır. 1970’li yıllara kadar hanın büyük bölümü kullanılmazken, daha sonraki yıllarda başta tekstil olmak üzere çok sayıda ticarethane açılarak faal duruma gelmiştir. Hanın batısındaki ve kuzeyindeki dükkânların çoğu kapı açarak yapının özgünlüğünü bozmuştur.</a:t>
            </a:r>
          </a:p>
          <a:p>
            <a:pPr>
              <a:defRPr/>
            </a:pPr>
            <a:endParaRPr lang="tr-TR" dirty="0"/>
          </a:p>
          <a:p>
            <a:pPr>
              <a:defRPr/>
            </a:pPr>
            <a:endParaRPr lang="tr-TR" dirty="0"/>
          </a:p>
        </p:txBody>
      </p:sp>
      <p:sp>
        <p:nvSpPr>
          <p:cNvPr id="25498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086F19BF-64AD-421B-A6C0-C1554F0D0CB0}" type="slidenum">
              <a:rPr lang="tr-TR" altLang="tr-TR">
                <a:solidFill>
                  <a:prstClr val="black"/>
                </a:solidFill>
              </a:rPr>
              <a:pPr>
                <a:spcBef>
                  <a:spcPct val="0"/>
                </a:spcBef>
              </a:pPr>
              <a:t>74</a:t>
            </a:fld>
            <a:endParaRPr lang="tr-TR" altLang="tr-TR">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lnSpcReduction="10000"/>
          </a:bodyPr>
          <a:lstStyle/>
          <a:p>
            <a:pPr>
              <a:defRPr/>
            </a:pPr>
            <a:r>
              <a:rPr lang="tr-TR" dirty="0"/>
              <a:t>Manisa’da bulunan bedesten, Fatih Sultan Mehmet’in komutanlarından Rum Mehmet Paşa tarafından yaptırılmıştır. Kitabesi bulunmadığından yapım tarihi kesinlik kazanamamıştır. Bununla beraber Rum Mehmet Paşa’nın yaşadığı dönem ve yapının mimari üslubu dikkate alındığında XV.yüzyılın ortalarında yapıldığı sanılmaktadır. </a:t>
            </a:r>
            <a:br>
              <a:rPr lang="tr-TR" dirty="0"/>
            </a:br>
            <a:r>
              <a:rPr lang="tr-TR" dirty="0"/>
              <a:t/>
            </a:r>
            <a:br>
              <a:rPr lang="tr-TR" dirty="0"/>
            </a:br>
            <a:r>
              <a:rPr lang="tr-TR" dirty="0"/>
              <a:t>Bedesten dikdörtgen planlı olup, kuzey-güney doğrultusunda uzanmaktadır. Bedestenin uzunluğu 42 m. olup, moloz taş ve tuğladan yapılmıştır. Dört cephesinde birer kapısı olan bedestenin üzeri ahşap bir çatı ile örtülmüştür.</a:t>
            </a:r>
          </a:p>
          <a:p>
            <a:pPr>
              <a:defRPr/>
            </a:pPr>
            <a:r>
              <a:rPr lang="tr-TR" dirty="0"/>
              <a:t>15. yüzyılda Fatih Sultan Mehmet’in komutanlarından Rum Mehmet Paşa tarafından, İstanbul’da yaptırılmış cami ve medreseye vakıf olarak inşa ettirilmiştir. Manisa çarşısının ortasında, </a:t>
            </a:r>
            <a:r>
              <a:rPr lang="tr-TR" dirty="0" err="1"/>
              <a:t>Çeşnigir</a:t>
            </a:r>
            <a:r>
              <a:rPr lang="tr-TR" dirty="0"/>
              <a:t> Camii'nin yakınında bulunan bedesten şu an harap durumdadır ve özelliklerini önemli ölçüde yitirmiştir. Dışında sonradan ilave edilen dükkanlar dolayısıyla başınızı yukarı kaldırıp bakmadığınız sürece </a:t>
            </a:r>
            <a:r>
              <a:rPr lang="tr-TR" dirty="0" err="1"/>
              <a:t>farkedilmesi</a:t>
            </a:r>
            <a:r>
              <a:rPr lang="tr-TR" dirty="0"/>
              <a:t> güçtür. </a:t>
            </a:r>
            <a:br>
              <a:rPr lang="tr-TR" dirty="0"/>
            </a:br>
            <a:r>
              <a:rPr lang="tr-TR" dirty="0"/>
              <a:t>Manisa Belediyesi bu yapıyı onarma ve kültürümüze tekrar kazandırma amacıyla bir proje hazırlayıp uygulamaya geçmiş, bu doğrultuda dükkân sahipleriyle irtibata geçilerek kamulaştırma işlemlerine başlamıştır. Yapının restorasyonunun tamamlanması </a:t>
            </a:r>
            <a:r>
              <a:rPr lang="tr-TR" dirty="0" err="1"/>
              <a:t>bikaç</a:t>
            </a:r>
            <a:r>
              <a:rPr lang="tr-TR" dirty="0"/>
              <a:t> yılı bulacaktır. </a:t>
            </a:r>
            <a:br>
              <a:rPr lang="tr-TR" dirty="0"/>
            </a:br>
            <a:r>
              <a:rPr lang="tr-TR" dirty="0"/>
              <a:t/>
            </a:r>
            <a:br>
              <a:rPr lang="tr-TR" dirty="0"/>
            </a:br>
            <a:r>
              <a:rPr lang="tr-TR" dirty="0">
                <a:hlinkClick r:id="rId3"/>
              </a:rPr>
              <a:t/>
            </a:r>
            <a:br>
              <a:rPr lang="tr-TR" dirty="0">
                <a:hlinkClick r:id="rId3"/>
              </a:rPr>
            </a:br>
            <a:endParaRPr lang="tr-TR" dirty="0"/>
          </a:p>
        </p:txBody>
      </p:sp>
      <p:sp>
        <p:nvSpPr>
          <p:cNvPr id="256004"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90C23DA1-8858-4769-AD2F-EABFCC065767}" type="slidenum">
              <a:rPr lang="tr-TR" altLang="tr-TR">
                <a:solidFill>
                  <a:prstClr val="black"/>
                </a:solidFill>
              </a:rPr>
              <a:pPr>
                <a:spcBef>
                  <a:spcPct val="0"/>
                </a:spcBef>
              </a:pPr>
              <a:t>75</a:t>
            </a:fld>
            <a:endParaRPr lang="tr-TR" altLang="tr-TR">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92500" lnSpcReduction="20000"/>
          </a:bodyPr>
          <a:lstStyle/>
          <a:p>
            <a:pPr>
              <a:defRPr/>
            </a:pPr>
            <a:r>
              <a:rPr lang="tr-TR" b="1" dirty="0"/>
              <a:t>Kapalı çarşı</a:t>
            </a:r>
            <a:r>
              <a:rPr lang="tr-TR" dirty="0"/>
              <a:t>’nın çekirdeğini oluşturan iki bedestenden İç Bedesten , yani Cevahir Bedesteni müellifler arasında tartışmalı olmakla beraber büyük olasılıkla Bizans’tan kalma bir yapı olup 48 m x 36 m ölçülerindedir. Yeni Bedesten ise 1461 yılında yaptırılmaya başlanan Kapalıçarşı’nın ikinci önemli yapısıdır ve Sandal Bedesteni olarak anılmaktadır. Burada bir yolu pamuk, bir yolu ipekten dokunan ve Sandal adı verilen kumaş satıldığı için Sandal Bedesteni ismi verilmiştir. </a:t>
            </a:r>
            <a:br>
              <a:rPr lang="tr-TR" dirty="0"/>
            </a:br>
            <a:r>
              <a:rPr lang="tr-TR" dirty="0"/>
              <a:t/>
            </a:r>
            <a:br>
              <a:rPr lang="tr-TR" dirty="0"/>
            </a:br>
            <a:r>
              <a:rPr lang="tr-TR" dirty="0"/>
              <a:t>KAPALIÇARŞI’NIN GÜNEYDOĞUSUNDA YER ALAN SANDAL BEDESTENİ, DOĞUDA NURUOSMANİYE KAPISI, GÜNEYDE KALPAKÇILAR CADDELERİ, BATIDA SANDAL BEDESTENİ, KUZEYDE MUHAFAZACILAR SOKAKLARI İLE ÇEVRİLİDİR. 12 ADET FİLAYAĞININ BULUNDUĞU DİKDÖRTGEN PLANLI BEDESTEN, KUZEY-G </a:t>
            </a:r>
          </a:p>
          <a:p>
            <a:pPr>
              <a:defRPr/>
            </a:pPr>
            <a:r>
              <a:rPr lang="tr-TR" dirty="0"/>
              <a:t>Cephe Özellikleri: SANDAL BEDESTENİ’Nİ CEPHE AÇIKLIĞINI GEÇEN YUVARLAK KEMERLERİ BULUNAN TEK KATLI DÜKKANLAR ÇEVRELEMİŞTİR. DÖRT CEPHENİN ORTASINDA DÜKKANLAR ARASINDA YER ALAN GİRİŞ KAPILARI, YUVARLAK KEMERLİDİR. ÇARŞI İÇİNDE İSE GİRİŞLER BASIK KEMERLİDİR. KUZEY VE DOĞU YÖNLERİNDE SOKAKLARDAN ALGILANAN KESME TAŞ KAPLAMALI GİRİŞLER, İÇBÜKEY-DIŞBÜKEY PROFİLLİ SAÇAK SİLMESİ İLE SONLANDIRILMIŞTIR. DÜKKANLARIN GERİSİNDE GÖZLENEN BEDESTENİN BEDEN DUVARLARININ ÜST KESİMİ 1 SIRA KESME TAŞ, 1 SIRA TUĞLA ALMAŞIK ÖRGÜLÜDÜR. KISA KENARLI DUVARLARDA DÖRDER, DİĞERLERİNDE BEŞER ADET TUĞLADAN SİVRİ KEMERLİ HAFİFLETME KEMERİ ALTINDA SÖVELİ PENCERE BULUNMAKTADIR. PENCERELERİN ARASINDAKİ DOLU YÜZEYLERİN ORTALARINDA TAŞ ÇÖRTENLER VARDIR. KURŞUN KAPLI KUBBELER, SEKİZGEN KASNAK DUVARLARINA OTURMAKTADIR. KASNAKLAR VE CEPHELER İKİ SIRA TUĞLA KİRPİ SAÇAK İLE SONLANDIRILMIŞTIR. DÜKKANLARIN BEŞİK ÇATILARI, ALATURKA KİREMİTLE ÖRTÜLÜDÜR. </a:t>
            </a:r>
          </a:p>
        </p:txBody>
      </p:sp>
      <p:sp>
        <p:nvSpPr>
          <p:cNvPr id="25702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2855C1D3-9C54-4C88-BFD6-48BB1FCCEE63}" type="slidenum">
              <a:rPr lang="tr-TR" altLang="tr-TR">
                <a:solidFill>
                  <a:prstClr val="black"/>
                </a:solidFill>
              </a:rPr>
              <a:pPr>
                <a:spcBef>
                  <a:spcPct val="0"/>
                </a:spcBef>
              </a:pPr>
              <a:t>77</a:t>
            </a:fld>
            <a:endParaRPr lang="tr-TR" altLang="tr-TR">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1 Slayt Görüntüsü Yer Tutucusu"/>
          <p:cNvSpPr>
            <a:spLocks noGrp="1" noRot="1" noChangeAspect="1" noChangeArrowheads="1" noTextEdit="1"/>
          </p:cNvSpPr>
          <p:nvPr>
            <p:ph type="sldImg"/>
          </p:nvPr>
        </p:nvSpPr>
        <p:spPr>
          <a:ln/>
        </p:spPr>
      </p:sp>
      <p:sp>
        <p:nvSpPr>
          <p:cNvPr id="258051"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30.700 metrekarelik alanı, 66 sokağı, 4 bin dükkanı ile kendi başına bir şehir. Kökleri, 1461’e dayanıyor. Fatih Sultan Mehmet’in emriyle, Kapalıçarşı’nın çekirdeğini oluşturan iç bedesten diğer isimleriyle Cevahir, Bezzazistan-ı Atik yani eski bedesten inşa ediliyor. Daha sonra buna Sandal Bedesteni ilave ediliyor. Şehrin ekonomisi Kapalıçarşı’da atıyor. Değerli malların, altınların saklandığı bir banka aynı zamanda çarşı. Güneşin ilk ışıkları düşerken açılıyor kapılar, ama hemen adım atmak yok, önce “duacı”nın yönettiği dua merasimi yapılacak, sonra da “Tavcılık yapılmayacak, mal kapatılmayacak, kefilsiz mal alınıp satılmayacak” nasihatleri okunacak. 16. yüzyılda Kanuni zamanında daha da genişletiliyor. Sonraki yüzyıllarda gelişen sokakların da üzerleri örtülerek, çarşıya ekleniyor. Çarşı tarih içinde pek çok tehlikeyle de geliyor, ama en büyük zararı 1894’teki büyük İstanbul depreminde alıyor, pek çok bölümü elden geçiriliyor. Kapalıçarşı, 22 kapıdan girilen, 66 sokağındaki 4399 dükkanı, 2195 odası, 24 han, 12 mahzen, 2 bedesten, 16 çeşme, 8 kuyu, 2 şadırvan, birer sebil, mektep, türbe, cami ve 10 mescid ile bugünkü halini alıyor. Yıl, 1955.</a:t>
            </a:r>
          </a:p>
          <a:p>
            <a:endParaRPr lang="tr-TR" altLang="tr-TR" smtClean="0"/>
          </a:p>
        </p:txBody>
      </p:sp>
      <p:sp>
        <p:nvSpPr>
          <p:cNvPr id="258052"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C7268F39-D223-4E72-BF2D-4459C5241C7A}" type="slidenum">
              <a:rPr lang="tr-TR" altLang="tr-TR">
                <a:solidFill>
                  <a:prstClr val="black"/>
                </a:solidFill>
              </a:rPr>
              <a:pPr>
                <a:spcBef>
                  <a:spcPct val="0"/>
                </a:spcBef>
              </a:pPr>
              <a:t>80</a:t>
            </a:fld>
            <a:endParaRPr lang="tr-TR" altLang="tr-T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ayt Görüntüsü Yer Tutucusu 1"/>
          <p:cNvSpPr>
            <a:spLocks noGrp="1" noRot="1" noChangeAspect="1" noTextEdit="1"/>
          </p:cNvSpPr>
          <p:nvPr>
            <p:ph type="sldImg"/>
          </p:nvPr>
        </p:nvSpPr>
        <p:spPr>
          <a:ln/>
        </p:spPr>
      </p:sp>
      <p:sp>
        <p:nvSpPr>
          <p:cNvPr id="259075"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
        <p:nvSpPr>
          <p:cNvPr id="259076"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06A59B94-3B7A-4991-B3EC-1C42A2639511}" type="slidenum">
              <a:rPr lang="tr-TR" altLang="tr-TR">
                <a:solidFill>
                  <a:prstClr val="black"/>
                </a:solidFill>
                <a:latin typeface="Calibri" pitchFamily="34" charset="0"/>
              </a:rPr>
              <a:pPr/>
              <a:t>82</a:t>
            </a:fld>
            <a:endParaRPr lang="tr-TR" altLang="tr-TR">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92500"/>
          </a:bodyPr>
          <a:lstStyle/>
          <a:p>
            <a:pPr>
              <a:defRPr/>
            </a:pPr>
            <a:r>
              <a:rPr lang="tr-TR" dirty="0"/>
              <a:t>İstanbul`un önemli mimari eserlerinden biri olan </a:t>
            </a:r>
            <a:r>
              <a:rPr lang="tr-TR" dirty="0" err="1"/>
              <a:t>Yedikulehisarı</a:t>
            </a:r>
            <a:r>
              <a:rPr lang="tr-TR" dirty="0"/>
              <a:t> veya kısaca Yedikule, şehrin kara surlarının güneyinde, kendi adıyla anılan semtte Hisarlar Müzesi Müdürlüğü`ne bağlı bir birimdir. </a:t>
            </a:r>
            <a:br>
              <a:rPr lang="tr-TR" dirty="0"/>
            </a:br>
            <a:r>
              <a:rPr lang="tr-TR" dirty="0"/>
              <a:t/>
            </a:r>
            <a:br>
              <a:rPr lang="tr-TR" dirty="0"/>
            </a:br>
            <a:r>
              <a:rPr lang="tr-TR" dirty="0"/>
              <a:t>Hisar İmparator II. </a:t>
            </a:r>
            <a:r>
              <a:rPr lang="tr-TR" dirty="0" err="1"/>
              <a:t>Theodosios</a:t>
            </a:r>
            <a:r>
              <a:rPr lang="tr-TR" dirty="0"/>
              <a:t> (408-450) Devrinde yapılan kara tarafı Bizans şehir surlarının en önemli girişi ve ayrıca Bizans tarihinde önemli bir yeri olan Altın Kapı (=</a:t>
            </a:r>
            <a:r>
              <a:rPr lang="tr-TR" dirty="0" err="1"/>
              <a:t>Porta</a:t>
            </a:r>
            <a:r>
              <a:rPr lang="tr-TR" dirty="0"/>
              <a:t> </a:t>
            </a:r>
            <a:r>
              <a:rPr lang="tr-TR" dirty="0" err="1"/>
              <a:t>Aurea</a:t>
            </a:r>
            <a:r>
              <a:rPr lang="tr-TR" dirty="0"/>
              <a:t>) arkasına bir ek inşası ile İstanbul`un fethinden dört yıl sonra, 1457-1458 tarihinde Sultan II. </a:t>
            </a:r>
            <a:r>
              <a:rPr lang="tr-TR" dirty="0" err="1"/>
              <a:t>Mehmed</a:t>
            </a:r>
            <a:r>
              <a:rPr lang="tr-TR" dirty="0"/>
              <a:t> (Fatih) tarafından bir iç-kale olarak yaptırılmıştır. Böylece Bizans ve Osmanlı Çağı yapıları </a:t>
            </a:r>
            <a:r>
              <a:rPr lang="tr-TR" dirty="0" err="1"/>
              <a:t>biraraya</a:t>
            </a:r>
            <a:r>
              <a:rPr lang="tr-TR" dirty="0"/>
              <a:t> gelmiştir. </a:t>
            </a:r>
            <a:br>
              <a:rPr lang="tr-TR" dirty="0"/>
            </a:br>
            <a:r>
              <a:rPr lang="tr-TR" dirty="0"/>
              <a:t/>
            </a:r>
            <a:br>
              <a:rPr lang="tr-TR" dirty="0"/>
            </a:br>
            <a:r>
              <a:rPr lang="tr-TR" dirty="0" err="1"/>
              <a:t>Yedikulehisarı</a:t>
            </a:r>
            <a:r>
              <a:rPr lang="tr-TR" dirty="0"/>
              <a:t>`</a:t>
            </a:r>
            <a:r>
              <a:rPr lang="tr-TR" dirty="0" err="1"/>
              <a:t>nın</a:t>
            </a:r>
            <a:r>
              <a:rPr lang="tr-TR" dirty="0"/>
              <a:t> surları beş köşeli bir yıldız biçimindedir. Şehir tarafında tek bir kapı bulunmaktadır. Surların bitişiğine hiçbir yapı eklenmemiştir. Hisardaki garnizonda bir dizdar (kale muhafızı), dizdar yardımcısı, 6 subay ve 50 asker bulunuyordu. Kale içinde bir dizdar evi ile 12 nefer evi de mevcuttu. Hisar içindeki barınak ve depoların izi bile kalmamıştır. Yalnız avlu ortasında yer alan ve 1905 yılına kadar ayakta kalabilen mescidin minaresinden bir bölüm ile önündeki çeşme görülebilir. Bu mescidin bir de mahallesi vardı ki, XVII.yüzyıla ait bir resimde görülebilen bu mahallenin de ne zaman ortadan kalktığı bilinmemektedir. </a:t>
            </a:r>
            <a:br>
              <a:rPr lang="tr-TR" dirty="0"/>
            </a:br>
            <a:r>
              <a:rPr lang="tr-TR" dirty="0"/>
              <a:t/>
            </a:r>
            <a:br>
              <a:rPr lang="tr-TR" dirty="0"/>
            </a:br>
            <a:r>
              <a:rPr lang="tr-TR" dirty="0"/>
              <a:t>Yedikule`</a:t>
            </a:r>
            <a:r>
              <a:rPr lang="tr-TR" dirty="0" err="1"/>
              <a:t>nin</a:t>
            </a:r>
            <a:r>
              <a:rPr lang="tr-TR" dirty="0"/>
              <a:t> bahçesinde taş top güllesi, mermer sütun başlığı, sütun parçası ve pişmiş toprak küp gibi toplam 17 parça eser açık-teşhirde yer almaktadır. </a:t>
            </a:r>
            <a:br>
              <a:rPr lang="tr-TR" dirty="0"/>
            </a:br>
            <a:r>
              <a:rPr lang="tr-TR" dirty="0"/>
              <a:t/>
            </a:r>
            <a:br>
              <a:rPr lang="tr-TR" dirty="0"/>
            </a:br>
            <a:endParaRPr lang="tr-TR" dirty="0"/>
          </a:p>
        </p:txBody>
      </p:sp>
      <p:sp>
        <p:nvSpPr>
          <p:cNvPr id="26010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B4B567DE-E1A0-46D9-A39E-435BAB193981}" type="slidenum">
              <a:rPr lang="tr-TR" altLang="tr-TR">
                <a:solidFill>
                  <a:prstClr val="black"/>
                </a:solidFill>
              </a:rPr>
              <a:pPr>
                <a:spcBef>
                  <a:spcPct val="0"/>
                </a:spcBef>
              </a:pPr>
              <a:t>86</a:t>
            </a:fld>
            <a:endParaRPr lang="tr-TR" altLang="tr-TR">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1 Slayt Görüntüsü Yer Tutucusu"/>
          <p:cNvSpPr>
            <a:spLocks noGrp="1" noRot="1" noChangeAspect="1" noChangeArrowheads="1" noTextEdit="1"/>
          </p:cNvSpPr>
          <p:nvPr>
            <p:ph type="sldImg"/>
          </p:nvPr>
        </p:nvSpPr>
        <p:spPr>
          <a:ln/>
        </p:spPr>
      </p:sp>
      <p:sp>
        <p:nvSpPr>
          <p:cNvPr id="261123"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KİLİTBAHİR KALESİ </a:t>
            </a:r>
            <a:br>
              <a:rPr lang="tr-TR" altLang="tr-TR" smtClean="0"/>
            </a:br>
            <a:r>
              <a:rPr lang="tr-TR" altLang="tr-TR" smtClean="0"/>
              <a:t/>
            </a:r>
            <a:br>
              <a:rPr lang="tr-TR" altLang="tr-TR" smtClean="0"/>
            </a:br>
            <a:r>
              <a:rPr lang="tr-TR" altLang="tr-TR" smtClean="0"/>
              <a:t>Kilitbahir Kalesi Fatih Sultan Mehmet Tarafından 1462 yılında yaptırılmıştır. 1551 yılında Kanuni Sultan Süleyman tarafından tamir edilmiştir.2004 yılında onarılmıştır.Bugün halka açık müze olarak </a:t>
            </a:r>
            <a:br>
              <a:rPr lang="tr-TR" altLang="tr-TR" smtClean="0"/>
            </a:br>
            <a:r>
              <a:rPr lang="tr-TR" altLang="tr-TR" smtClean="0"/>
              <a:t>kullanılmaktadır. </a:t>
            </a:r>
            <a:br>
              <a:rPr lang="tr-TR" altLang="tr-TR" smtClean="0"/>
            </a:br>
            <a:endParaRPr lang="tr-TR" altLang="tr-TR" smtClean="0"/>
          </a:p>
        </p:txBody>
      </p:sp>
      <p:sp>
        <p:nvSpPr>
          <p:cNvPr id="261124"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3578CFF4-73BA-48C1-9C7B-F861EA0CE118}" type="slidenum">
              <a:rPr lang="tr-TR" altLang="tr-TR">
                <a:solidFill>
                  <a:prstClr val="black"/>
                </a:solidFill>
              </a:rPr>
              <a:pPr>
                <a:spcBef>
                  <a:spcPct val="0"/>
                </a:spcBef>
              </a:pPr>
              <a:t>88</a:t>
            </a:fld>
            <a:endParaRPr lang="tr-TR" altLang="tr-TR">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ayt Görüntüsü Yer Tutucusu 1"/>
          <p:cNvSpPr>
            <a:spLocks noGrp="1" noRot="1" noChangeAspect="1" noTextEdit="1"/>
          </p:cNvSpPr>
          <p:nvPr>
            <p:ph type="sldImg"/>
          </p:nvPr>
        </p:nvSpPr>
        <p:spPr>
          <a:ln/>
        </p:spPr>
      </p:sp>
      <p:sp>
        <p:nvSpPr>
          <p:cNvPr id="262147"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
        <p:nvSpPr>
          <p:cNvPr id="262148"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D27A7CB3-2E4A-4E26-8C0F-AD1B1B31DCAA}" type="slidenum">
              <a:rPr lang="tr-TR" altLang="tr-TR">
                <a:solidFill>
                  <a:prstClr val="black"/>
                </a:solidFill>
                <a:latin typeface="Calibri" pitchFamily="34" charset="0"/>
              </a:rPr>
              <a:pPr/>
              <a:t>89</a:t>
            </a:fld>
            <a:endParaRPr lang="tr-TR" altLang="tr-TR">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Slayt Görüntüsü Yer Tutucusu"/>
          <p:cNvSpPr>
            <a:spLocks noGrp="1" noRot="1" noChangeAspect="1" noChangeArrowheads="1" noTextEdit="1"/>
          </p:cNvSpPr>
          <p:nvPr>
            <p:ph type="sldImg"/>
          </p:nvPr>
        </p:nvSpPr>
        <p:spPr>
          <a:ln/>
        </p:spPr>
      </p:sp>
      <p:sp>
        <p:nvSpPr>
          <p:cNvPr id="235523"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Bursa Yeşil Camii</a:t>
            </a:r>
            <a:r>
              <a:rPr lang="tr-TR" altLang="tr-TR" smtClean="0"/>
              <a:t>, Bursa’da ilk dönem Osmanlı mimarisinin önemli örnekleri arasında yer alan bir tarihi yapı.</a:t>
            </a:r>
            <a:r>
              <a:rPr lang="tr-TR" altLang="tr-TR" baseline="30000" smtClean="0">
                <a:hlinkClick r:id="rId3" action="ppaction://hlinkfile"/>
              </a:rPr>
              <a:t>[1]</a:t>
            </a:r>
            <a:r>
              <a:rPr lang="tr-TR" altLang="tr-TR" smtClean="0"/>
              <a:t> Caminin ünü, çini kaplamalarından gelir.</a:t>
            </a:r>
          </a:p>
          <a:p>
            <a:r>
              <a:rPr lang="tr-TR" altLang="tr-TR" smtClean="0"/>
              <a:t>Cami, adını verdiği Yeşil semtindedir; Yeşil külliyesi yapılarındandır. “</a:t>
            </a:r>
            <a:r>
              <a:rPr lang="tr-TR" altLang="tr-TR" i="1" smtClean="0"/>
              <a:t>Yeşil</a:t>
            </a:r>
            <a:r>
              <a:rPr lang="tr-TR" altLang="tr-TR" smtClean="0"/>
              <a:t>” adını, bir zamanlar minarelerinde bulunan yeşil renk ağırlıklı süslemelerinden aldığı düşünülür.</a:t>
            </a:r>
            <a:r>
              <a:rPr lang="tr-TR" altLang="tr-TR" baseline="30000" smtClean="0">
                <a:hlinkClick r:id="rId4" action="ppaction://hlinkfile"/>
              </a:rPr>
              <a:t>[2]</a:t>
            </a:r>
            <a:r>
              <a:rPr lang="tr-TR" altLang="tr-TR" smtClean="0"/>
              <a:t> Halen aktif olarak kullanılan caminin kapasitesi 2000 kişidir</a:t>
            </a:r>
            <a:r>
              <a:rPr lang="tr-TR" altLang="tr-TR" baseline="30000" smtClean="0">
                <a:hlinkClick r:id="rId4" action="ppaction://hlinkfile"/>
              </a:rPr>
              <a:t>[2]</a:t>
            </a:r>
            <a:r>
              <a:rPr lang="tr-TR" altLang="tr-TR" smtClean="0"/>
              <a:t>.</a:t>
            </a:r>
          </a:p>
          <a:p>
            <a:r>
              <a:rPr lang="tr-TR" altLang="tr-TR" smtClean="0"/>
              <a:t>Kuzey cephe ortasındaki taç kapısında bulunan Arapça kitabeye göre mimarı </a:t>
            </a:r>
            <a:r>
              <a:rPr lang="tr-TR" altLang="tr-TR" i="1" smtClean="0"/>
              <a:t>Hacı İvaz b. Ahî Bayezıt</a:t>
            </a:r>
            <a:r>
              <a:rPr lang="tr-TR" altLang="tr-TR" smtClean="0"/>
              <a:t> (</a:t>
            </a:r>
            <a:r>
              <a:rPr lang="tr-TR" altLang="tr-TR" smtClean="0">
                <a:hlinkClick r:id="rId5" action="ppaction://hlinkfile" tooltip="Hacı İvaz Paşa"/>
              </a:rPr>
              <a:t>Hacı İvaz Paşa</a:t>
            </a:r>
            <a:r>
              <a:rPr lang="tr-TR" altLang="tr-TR" smtClean="0"/>
              <a:t>); bitirildiği tarih Aralık 1419’dur. İç mekanda, hünkar mahfili üzerinde yer alan yazıttan anlaşıldığı kadarıyla yapının nakkaşı, “</a:t>
            </a:r>
            <a:r>
              <a:rPr lang="tr-TR" altLang="tr-TR" i="1" smtClean="0"/>
              <a:t>Nakkaş Ali</a:t>
            </a:r>
            <a:r>
              <a:rPr lang="tr-TR" altLang="tr-TR" smtClean="0"/>
              <a:t>” olarak da bilinen </a:t>
            </a:r>
            <a:r>
              <a:rPr lang="tr-TR" altLang="tr-TR" i="1" smtClean="0"/>
              <a:t>Ali b. İlyas Ali</a:t>
            </a:r>
            <a:r>
              <a:rPr lang="tr-TR" altLang="tr-TR" smtClean="0"/>
              <a:t>’dir (ünlü divan şairi </a:t>
            </a:r>
            <a:r>
              <a:rPr lang="tr-TR" altLang="tr-TR" smtClean="0">
                <a:hlinkClick r:id="rId6" action="ppaction://hlinkfile" tooltip="Lâmiî Çelebi (sayfa mevcut değil)"/>
              </a:rPr>
              <a:t>Lâmiî Çelebi</a:t>
            </a:r>
            <a:r>
              <a:rPr lang="tr-TR" altLang="tr-TR" smtClean="0"/>
              <a:t>’nin babası)</a:t>
            </a:r>
            <a:r>
              <a:rPr lang="tr-TR" altLang="tr-TR" baseline="30000" smtClean="0">
                <a:hlinkClick r:id="rId7" action="ppaction://hlinkfile"/>
              </a:rPr>
              <a:t>[3]</a:t>
            </a:r>
            <a:r>
              <a:rPr lang="tr-TR" altLang="tr-TR" smtClean="0"/>
              <a:t>; süslemelerinin tamamlandığı tarih 1424'tür.</a:t>
            </a:r>
            <a:r>
              <a:rPr lang="tr-TR" altLang="tr-TR" baseline="30000" smtClean="0">
                <a:hlinkClick r:id="rId3" action="ppaction://hlinkfile"/>
              </a:rPr>
              <a:t>[1]</a:t>
            </a:r>
            <a:r>
              <a:rPr lang="tr-TR" altLang="tr-TR" smtClean="0"/>
              <a:t> Osmanlı sultanlarından </a:t>
            </a:r>
            <a:r>
              <a:rPr lang="tr-TR" altLang="tr-TR" smtClean="0">
                <a:hlinkClick r:id="rId8" action="ppaction://hlinkfile" tooltip="Çelebi Mehmet"/>
              </a:rPr>
              <a:t>Çelebi Mehmet</a:t>
            </a:r>
            <a:r>
              <a:rPr lang="tr-TR" altLang="tr-TR" smtClean="0"/>
              <a:t>’in emri ile yapılan cami; Sultan’ın ölümü üzerine </a:t>
            </a:r>
            <a:r>
              <a:rPr lang="tr-TR" altLang="tr-TR" smtClean="0">
                <a:hlinkClick r:id="rId9" action="ppaction://hlinkfile" tooltip="II. Murad"/>
              </a:rPr>
              <a:t>II. Murad</a:t>
            </a:r>
            <a:r>
              <a:rPr lang="tr-TR" altLang="tr-TR" smtClean="0"/>
              <a:t> devrinde tamamlanmıştır.</a:t>
            </a:r>
          </a:p>
          <a:p>
            <a:endParaRPr lang="tr-TR" altLang="tr-TR" smtClean="0"/>
          </a:p>
        </p:txBody>
      </p:sp>
      <p:sp>
        <p:nvSpPr>
          <p:cNvPr id="235524"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31EACDF4-6756-4B06-9580-C26EB4F39C22}" type="slidenum">
              <a:rPr lang="tr-TR" altLang="tr-TR">
                <a:solidFill>
                  <a:prstClr val="black"/>
                </a:solidFill>
              </a:rPr>
              <a:pPr>
                <a:spcBef>
                  <a:spcPct val="0"/>
                </a:spcBef>
              </a:pPr>
              <a:t>24</a:t>
            </a:fld>
            <a:endParaRPr lang="tr-TR" altLang="tr-TR">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ayt Görüntüsü Yer Tutucusu 1"/>
          <p:cNvSpPr>
            <a:spLocks noGrp="1" noRot="1" noChangeAspect="1" noTextEdit="1"/>
          </p:cNvSpPr>
          <p:nvPr>
            <p:ph type="sldImg"/>
          </p:nvPr>
        </p:nvSpPr>
        <p:spPr>
          <a:ln/>
        </p:spPr>
      </p:sp>
      <p:sp>
        <p:nvSpPr>
          <p:cNvPr id="26317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Edirne Sarayı'nın yıkılmadan önceki orijinal fotoğrafları ortaya çıktı</a:t>
            </a:r>
          </a:p>
          <a:p>
            <a:r>
              <a:rPr lang="tr-TR" altLang="tr-TR" b="1" smtClean="0"/>
              <a:t>Bülent GÜNAL/AHT-ÖZEL HABER</a:t>
            </a:r>
            <a:endParaRPr lang="tr-TR" altLang="tr-TR" smtClean="0"/>
          </a:p>
          <a:p>
            <a:r>
              <a:rPr lang="tr-TR" altLang="tr-TR" smtClean="0"/>
              <a:t>Saray-ı Cedid-i Amire ya da bugünkü adıyla Edirne Sarayı’nın devam eden kazı ve restorasyon çalışmalarına ışık tutacak, 1870’li yıllara ait çok özel fotoğraflar ortaya çıktı. Edirne Sarayı Kazı Başkanı ve aynı zamanda Bahçeşehir Üniversitesi öğretim üyesi olan Doç.Mustafa Özer, Rus fotoğrafçı Dimitri Ermakov’a ait fotoğrafların Edirne Sarayı yıkılmadan birkaç sene önce çekildiğini tahmin ettiklerini söylüyor. “Fotoğraflar ekip içinde büyük heyecan yarattı. Rus fotoğrafçı Dimitri Ermakov’un bu fotoğrafları istihbarat amaçlı çektiğini düşünüyoruz. Çünkü sokak sokak Edirne’yi belgelemiş. Ermakov’a ait elimizde birkaç örnek var, ancak yüzlerce fotoğrafın olduğunu düşünüyoruz. Tarihi belgeler de Ermakov’un 1877-78 Osmanlı Rus Savaşı’na topograf olarak katıldığını gösteriyor” diyor Özer.</a:t>
            </a:r>
            <a:br>
              <a:rPr lang="tr-TR" altLang="tr-TR" smtClean="0"/>
            </a:br>
            <a:r>
              <a:rPr lang="tr-TR" altLang="tr-TR" smtClean="0"/>
              <a:t/>
            </a:r>
            <a:br>
              <a:rPr lang="tr-TR" altLang="tr-TR" smtClean="0"/>
            </a:br>
            <a:endParaRPr lang="tr-TR" altLang="tr-TR" smtClean="0"/>
          </a:p>
          <a:p>
            <a:r>
              <a:rPr lang="tr-TR" altLang="tr-TR" b="1" smtClean="0"/>
              <a:t>5 FOTO</a:t>
            </a:r>
            <a:endParaRPr lang="tr-TR" altLang="tr-TR" smtClean="0"/>
          </a:p>
          <a:p>
            <a:r>
              <a:rPr lang="tr-TR" altLang="tr-TR" b="1" smtClean="0"/>
              <a:t>1870’li\nyıllarda çekilmiş\nErmakov’a ait\nbir fotoğrafta\nEdirne\nSarayı’nın giriş\nkapısı.</a:t>
            </a:r>
            <a:endParaRPr lang="tr-TR" altLang="tr-TR" smtClean="0"/>
          </a:p>
          <a:p>
            <a:r>
              <a:rPr lang="tr-TR" altLang="tr-TR" b="1" smtClean="0"/>
              <a:t>Edirne Sarayı’nın giriş\nkapısının bugünkü hali.</a:t>
            </a:r>
            <a:endParaRPr lang="tr-TR" altLang="tr-TR" smtClean="0"/>
          </a:p>
          <a:p>
            <a:r>
              <a:rPr lang="tr-TR" altLang="tr-TR" b="1" smtClean="0"/>
              <a:t>Cem Sultan’ın\ndoğduğu Kum Kasrı.</a:t>
            </a:r>
            <a:endParaRPr lang="tr-TR" altLang="tr-TR" smtClean="0"/>
          </a:p>
          <a:p>
            <a:r>
              <a:rPr lang="tr-TR" altLang="tr-TR" b="1" smtClean="0"/>
              <a:t>Ermakov’a ait bir fotoğrafta,\nFatih SultanMehmed tarafından\nyaptırılan 6 katlı Cihannüma\nKasrı; 1870’li yıllar...</a:t>
            </a:r>
            <a:endParaRPr lang="tr-TR" altLang="tr-TR" smtClean="0"/>
          </a:p>
          <a:p>
            <a:r>
              <a:rPr lang="tr-TR" altLang="tr-TR" b="1" smtClean="0"/>
              <a:t>Cihannüma Kasrı’nın\nbugünkü hali...</a:t>
            </a:r>
            <a:endParaRPr lang="tr-TR" altLang="tr-TR" smtClean="0"/>
          </a:p>
          <a:p>
            <a:r>
              <a:rPr lang="tr-TR" altLang="tr-TR" b="1" smtClean="0"/>
              <a:t>Fatih'in kayıp sarayı - Haberi Paylaş</a:t>
            </a:r>
          </a:p>
          <a:p>
            <a:r>
              <a:rPr lang="tr-TR" altLang="tr-TR" b="1" smtClean="0"/>
              <a:t>3 MİLYON METREKARE</a:t>
            </a:r>
            <a:r>
              <a:rPr lang="tr-TR" altLang="tr-TR" smtClean="0"/>
              <a:t/>
            </a:r>
            <a:br>
              <a:rPr lang="tr-TR" altLang="tr-TR" smtClean="0"/>
            </a:br>
            <a:r>
              <a:rPr lang="tr-TR" altLang="tr-TR" smtClean="0"/>
              <a:t>Edirne Sarayı kazılarına 2009 yılında başlandı. Uzun yıllar sürmesi planlanan kazılar TBMM, Kültür ve Turizm Bakanlığı ile Bahçeşehir Üniversitesi’nin kurumsal desteğiyle devam ediyor. Osmanlı dönemine ait en önemli arkeolojik kazının şu anda Edirne’de yapıldığının altını çizen Doç. Özer, “Edirne Sarayımakûs talihini yeniyor” diyor ve sözlerini şöyle sürdürüyor: “Topkapı Sarayı’ndan sonra en önemli Osmanlı sarayı olan Edirne Sarayı, 3 milyon metrekare alana sahip ve 100’e yakın yapıdan oluşuyor. Kazı çalışmaları sonucunda bu yapıların sadece 10’una ulaşabildik.’’</a:t>
            </a:r>
          </a:p>
          <a:p>
            <a:r>
              <a:rPr lang="tr-TR" altLang="tr-TR" smtClean="0"/>
              <a:t>Peki, Fatih Sultan Mehmed’in İstanbul’un fethinin planlarını yaptığı, İstanbul surlarını yıkacak devasa topları döktürdüğü yer olan Edirne Sarayı haritadan nasıl silindi? Doç. Özer, Edirne Sarayı’nın hikâyesini de anlattı: “Tunca Nehri kıyısına inşa edilen Edirne Sarayı’nın imarına 2. Murad zamanında başlandı ancak saraya esas karakterini kazandıran Fatih SultanMehmed. Diğer padişahlar döneminde de saraya ek yapılar kazandırıldı. Gezginlerin notlarından sarayın nüfusunun 15 bin olduğu anlaşılıyor. Yavuz Sultan Selim tarafından getirtilen kutsal emanetler bir dönem burada korundu. Hazine Dairesi, haremi,meydanları, hasbahçesi ve arz odası ile çok özel bir saray Edirne Sarayı. Ayrıca kazı çalışmalarında ortaya çıktı ki sarayınmükemmel bir altyapısı var.Mühendisliği dikkat çekici. Temiz su kanalları ayrı, atık su kanalları ayrı. Aynı zamanda sıcak hamamvemutfakta kullanılan sıcak su kanalları da mevcut.’’ Peki ya sarayın sonu? Doç.Mustafa Özer, Edirne Sarayı’nın sonunu 1877-78 Osmanlı Rus savaşının getirdiğini söylüyor: ‘’Bu savaşta saray askeri amaçla kullanıldı. Sarayda cephanelikler de vardı. Rusların Edirne’yi işgal edeceği anlaşılınca cephaneler düşmanın eline geçmesin diye patlatıldı.</a:t>
            </a:r>
          </a:p>
          <a:p>
            <a:r>
              <a:rPr lang="tr-TR" altLang="tr-TR" b="1" smtClean="0"/>
              <a:t>CİHANNÜMA KASRI TEKRAR HAYAT BULACAK</a:t>
            </a:r>
            <a:br>
              <a:rPr lang="tr-TR" altLang="tr-TR" b="1" smtClean="0"/>
            </a:br>
            <a:r>
              <a:rPr lang="tr-TR" altLang="tr-TR" smtClean="0"/>
              <a:t>Patlamalar 2-3 gün sürdü. Edirne Sarayı da böylece yerle bir oldu. Geriye kalan taşlardan kamu binaları yapıldı. Ama Edirne Sarayı yok oldu.’’ Çalışmalar kapsamında sarayın mutfağıMatbah-ı Amire ile KumKasrı’nın restorasyonunun bitmek üzere olduğunu vurgulayan Doç. Özer, ‘’Sarayın en önemli yapılarından olan Cihannüma Kasrı’nın yeniden ihyası için proje hazırlandı’’ diyor ve ekliyor: “Proje Koruma Kurulu tarafından onaylandığı takdirde çalışmayı 2 yılda bitirmeyi planlıyoruz. 6 katlı Cihannüma Kasrı, Fatih Sultan Mehmed tarafından yapıldı. Fatih’in sarayda kaldığı yer olarak biliniyor. Kasrın bodrum katı ise kütüphane olarak kullanılmış. Kütüphanedeki binlerce kitap fetihten sonra İstanbul’a götürüldü. Ermakov’un çektiği fotoğraflar arasında Cihannüma Kasrı da bulunuyor ve şimdiki haliyle eski hali gözler önüne seriliyor. 130 yıl sonra Edirne Sarayı ilk kez ciddi bir şekilde ele alınıyor.’’</a:t>
            </a:r>
          </a:p>
          <a:p>
            <a:r>
              <a:rPr lang="tr-TR" altLang="tr-TR" b="1" smtClean="0"/>
              <a:t>Meğer sarayın has bahçesiymiş!</a:t>
            </a:r>
            <a:r>
              <a:rPr lang="tr-TR" altLang="tr-TR" smtClean="0"/>
              <a:t/>
            </a:r>
            <a:br>
              <a:rPr lang="tr-TR" altLang="tr-TR" smtClean="0"/>
            </a:br>
            <a:r>
              <a:rPr lang="tr-TR" altLang="tr-TR" smtClean="0"/>
              <a:t>Doç.Mustafa Özer, Edirne Sarayı’nınihyası için yapılan çalışmalarda kendileriniüzen bazı hususlara da dikkat çekti:“Kırkpınar güreşlerinin yapıldığı stadın Edirne Sarayı’nın Hasbahçesi olduğunu tespit ettik. Yılda 3 gün kullanılan, diğer günler otopark olarak hizmet veren stadınduvarlarını yıkalım, hasbahçe ortaya çıksın,güreşler başka bir alanda yapılsın istedikama hâlâ bir sonuç alamadık. Sarayınortasından asfalt geçiyor. Bunun dünyada başka örneği yok. Edirne Sarayı Türkarkeolojisinin Efes’i. Belli başlı yapıları ihya edip ziyarete sunmayı hedefliyoruz.’’</a:t>
            </a:r>
          </a:p>
          <a:p>
            <a:r>
              <a:rPr lang="tr-TR" altLang="tr-TR" b="1" smtClean="0"/>
              <a:t>Osmanlı-RusSavaşı’na katıldı</a:t>
            </a:r>
            <a:r>
              <a:rPr lang="tr-TR" altLang="tr-TR" smtClean="0"/>
              <a:t/>
            </a:r>
            <a:br>
              <a:rPr lang="tr-TR" altLang="tr-TR" smtClean="0"/>
            </a:br>
            <a:r>
              <a:rPr lang="tr-TR" altLang="tr-TR" smtClean="0"/>
              <a:t>Rus fotoğrafçı Dimitri Ermakov, 1846’da Tiflis’te dünyaya geldi, 70 yaşında öldü. 1877-78 Osmanlı Rus Savaşı’na topograf olarak katıldı. Çektiğifotoğraflar, özellikle şehir fotoğrafları özel arşivlerde ve müzelerde tutuluyor.</a:t>
            </a:r>
          </a:p>
          <a:p>
            <a:endParaRPr lang="tr-TR" altLang="tr-TR" smtClean="0"/>
          </a:p>
        </p:txBody>
      </p:sp>
      <p:sp>
        <p:nvSpPr>
          <p:cNvPr id="26317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E13F8C5B-DBF4-4B9F-B8E7-C97FD0A0BD28}" type="slidenum">
              <a:rPr lang="tr-TR" altLang="tr-TR">
                <a:solidFill>
                  <a:prstClr val="black"/>
                </a:solidFill>
                <a:latin typeface="Calibri" pitchFamily="34" charset="0"/>
              </a:rPr>
              <a:pPr/>
              <a:t>91</a:t>
            </a:fld>
            <a:endParaRPr lang="tr-TR" altLang="tr-TR">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32500" lnSpcReduction="20000"/>
          </a:bodyPr>
          <a:lstStyle/>
          <a:p>
            <a:pPr>
              <a:defRPr/>
            </a:pPr>
            <a:r>
              <a:rPr lang="tr-TR" b="1" dirty="0"/>
              <a:t>Edirne Sarayı</a:t>
            </a:r>
            <a:r>
              <a:rPr lang="tr-TR" dirty="0"/>
              <a:t> ya da </a:t>
            </a:r>
            <a:r>
              <a:rPr lang="tr-TR" b="1" dirty="0"/>
              <a:t>Saray-ı </a:t>
            </a:r>
            <a:r>
              <a:rPr lang="tr-TR" b="1" dirty="0" err="1"/>
              <a:t>Cedid</a:t>
            </a:r>
            <a:r>
              <a:rPr lang="tr-TR" b="1" dirty="0"/>
              <a:t>-i Amire</a:t>
            </a:r>
            <a:r>
              <a:rPr lang="tr-TR" dirty="0"/>
              <a:t> (</a:t>
            </a:r>
            <a:r>
              <a:rPr lang="tr-TR" i="1" dirty="0"/>
              <a:t>Yeni Saray</a:t>
            </a:r>
            <a:r>
              <a:rPr lang="tr-TR" dirty="0"/>
              <a:t>) </a:t>
            </a:r>
            <a:r>
              <a:rPr lang="tr-TR" dirty="0">
                <a:hlinkClick r:id="rId3" action="ppaction://hlinkfile" tooltip="Edirne"/>
              </a:rPr>
              <a:t>Edirne</a:t>
            </a:r>
            <a:r>
              <a:rPr lang="tr-TR" dirty="0"/>
              <a:t>'deki </a:t>
            </a:r>
            <a:r>
              <a:rPr lang="tr-TR" dirty="0">
                <a:hlinkClick r:id="rId4" action="ppaction://hlinkfile" tooltip="Osmanlı İmparatorluğu"/>
              </a:rPr>
              <a:t>Osmanlı</a:t>
            </a:r>
            <a:r>
              <a:rPr lang="tr-TR" dirty="0"/>
              <a:t> saraylarından biridir. İstanbul’daki </a:t>
            </a:r>
            <a:r>
              <a:rPr lang="tr-TR" dirty="0">
                <a:hlinkClick r:id="rId5" action="ppaction://hlinkfile" tooltip="Topkapı Sarayı"/>
              </a:rPr>
              <a:t>Topkapı Sarayı</a:t>
            </a:r>
            <a:r>
              <a:rPr lang="tr-TR" dirty="0"/>
              <a:t>’ndan sonra Osmanlı’nın en büyük sarayı idi. Günümüze yalnızca çok küçük bir kısmı ulaşabilmiştir.</a:t>
            </a:r>
          </a:p>
          <a:p>
            <a:pPr>
              <a:defRPr/>
            </a:pPr>
            <a:r>
              <a:rPr lang="tr-TR" dirty="0"/>
              <a:t>Şehir merkezinin dışında kuzeyde </a:t>
            </a:r>
            <a:r>
              <a:rPr lang="tr-TR" dirty="0">
                <a:hlinkClick r:id="rId6" action="ppaction://hlinkfile" tooltip="Tunca"/>
              </a:rPr>
              <a:t>Tunca</a:t>
            </a:r>
            <a:r>
              <a:rPr lang="tr-TR" dirty="0"/>
              <a:t> nehrinin batısında çok geniş bir avlak ve orman içinde bulunan saray, yaklaşık 3 milyon metrekarelik bir arazi üzerinde kurulu idi</a:t>
            </a:r>
            <a:r>
              <a:rPr lang="tr-TR" baseline="30000" dirty="0">
                <a:hlinkClick r:id="rId7" action="ppaction://hlinkfile"/>
              </a:rPr>
              <a:t>[1]</a:t>
            </a:r>
            <a:r>
              <a:rPr lang="tr-TR" dirty="0"/>
              <a:t>. 5 ana meydan ve bu meydan içinde bulunan yapılardan oluşuyordu. İçinde bir Saray Bahçesi bulunurdu. Geçmişte sarayın bulunduğu </a:t>
            </a:r>
            <a:r>
              <a:rPr lang="tr-TR" dirty="0" err="1"/>
              <a:t>Sarayiçi</a:t>
            </a:r>
            <a:r>
              <a:rPr lang="tr-TR" dirty="0"/>
              <a:t> bölgesi, günümüzde </a:t>
            </a:r>
            <a:r>
              <a:rPr lang="tr-TR" dirty="0">
                <a:hlinkClick r:id="rId8" action="ppaction://hlinkfile" tooltip="Kırkpınar"/>
              </a:rPr>
              <a:t>Kırkpınar</a:t>
            </a:r>
            <a:r>
              <a:rPr lang="tr-TR" dirty="0"/>
              <a:t> güreşlerinin yapıldığı alandır.</a:t>
            </a:r>
          </a:p>
          <a:p>
            <a:pPr>
              <a:defRPr/>
            </a:pPr>
            <a:r>
              <a:rPr lang="tr-TR" dirty="0"/>
              <a:t>Yapımına </a:t>
            </a:r>
            <a:r>
              <a:rPr lang="tr-TR" dirty="0">
                <a:hlinkClick r:id="rId9" action="ppaction://hlinkfile" tooltip="II. Murat"/>
              </a:rPr>
              <a:t>II. Murat</a:t>
            </a:r>
            <a:r>
              <a:rPr lang="tr-TR" dirty="0"/>
              <a:t> döneminde başlanmış, </a:t>
            </a:r>
            <a:r>
              <a:rPr lang="tr-TR" dirty="0">
                <a:hlinkClick r:id="rId10" action="ppaction://hlinkfile" tooltip="Fatih Sultan Mehmet"/>
              </a:rPr>
              <a:t>Fatih Sultan Mehmet</a:t>
            </a:r>
            <a:r>
              <a:rPr lang="tr-TR" dirty="0"/>
              <a:t> zamanında Mimar </a:t>
            </a:r>
            <a:r>
              <a:rPr lang="tr-TR" dirty="0" err="1"/>
              <a:t>Şehabettin’e</a:t>
            </a:r>
            <a:r>
              <a:rPr lang="tr-TR" dirty="0"/>
              <a:t> tamamlattırılmıştı. En görkemli zamanı, padişah </a:t>
            </a:r>
            <a:r>
              <a:rPr lang="tr-TR" dirty="0">
                <a:hlinkClick r:id="rId11" action="ppaction://hlinkfile" tooltip="IV. Mehmed"/>
              </a:rPr>
              <a:t>IV. </a:t>
            </a:r>
            <a:r>
              <a:rPr lang="tr-TR" dirty="0" err="1">
                <a:hlinkClick r:id="rId11" action="ppaction://hlinkfile" tooltip="IV. Mehmed"/>
              </a:rPr>
              <a:t>Mehmed</a:t>
            </a:r>
            <a:r>
              <a:rPr lang="tr-TR" dirty="0" err="1"/>
              <a:t>'in</a:t>
            </a:r>
            <a:r>
              <a:rPr lang="tr-TR" dirty="0"/>
              <a:t> saltanatlığında yaşandı. Bu devirde içine yeni köşk, oda, </a:t>
            </a:r>
            <a:r>
              <a:rPr lang="tr-TR" dirty="0" err="1"/>
              <a:t>kasr</a:t>
            </a:r>
            <a:r>
              <a:rPr lang="tr-TR" dirty="0"/>
              <a:t>, çeşme ve havuzlar yapıldı.</a:t>
            </a:r>
          </a:p>
          <a:p>
            <a:pPr>
              <a:defRPr/>
            </a:pPr>
            <a:r>
              <a:rPr lang="tr-TR" dirty="0"/>
              <a:t>Saray, 19. yüzyıla kadar Osmanlı padişahları tarafından kullanıldı. Saraya gidip kalmış Osmanlı padişahları arasında </a:t>
            </a:r>
            <a:r>
              <a:rPr lang="tr-TR" dirty="0">
                <a:hlinkClick r:id="rId12" action="ppaction://hlinkfile" tooltip="Kanuni Sultan Süleyman"/>
              </a:rPr>
              <a:t>Kanuni Sultan Süleyman</a:t>
            </a:r>
            <a:r>
              <a:rPr lang="tr-TR" dirty="0"/>
              <a:t>, </a:t>
            </a:r>
            <a:r>
              <a:rPr lang="tr-TR" dirty="0">
                <a:hlinkClick r:id="rId13" action="ppaction://hlinkfile" tooltip="II. Selim"/>
              </a:rPr>
              <a:t>II. Selim</a:t>
            </a:r>
            <a:r>
              <a:rPr lang="tr-TR" dirty="0"/>
              <a:t>, </a:t>
            </a:r>
            <a:r>
              <a:rPr lang="tr-TR" dirty="0">
                <a:hlinkClick r:id="rId14" action="ppaction://hlinkfile" tooltip="I. Ahmed"/>
              </a:rPr>
              <a:t>I. </a:t>
            </a:r>
            <a:r>
              <a:rPr lang="tr-TR" dirty="0" err="1">
                <a:hlinkClick r:id="rId14" action="ppaction://hlinkfile" tooltip="I. Ahmed"/>
              </a:rPr>
              <a:t>Ahmed</a:t>
            </a:r>
            <a:r>
              <a:rPr lang="tr-TR" dirty="0"/>
              <a:t>, </a:t>
            </a:r>
            <a:r>
              <a:rPr lang="tr-TR" dirty="0">
                <a:hlinkClick r:id="rId11" action="ppaction://hlinkfile" tooltip="IV. Mehmed"/>
              </a:rPr>
              <a:t>IV. </a:t>
            </a:r>
            <a:r>
              <a:rPr lang="tr-TR" dirty="0" err="1">
                <a:hlinkClick r:id="rId11" action="ppaction://hlinkfile" tooltip="IV. Mehmed"/>
              </a:rPr>
              <a:t>Mehmed</a:t>
            </a:r>
            <a:r>
              <a:rPr lang="tr-TR" dirty="0"/>
              <a:t>, </a:t>
            </a:r>
            <a:r>
              <a:rPr lang="tr-TR" dirty="0">
                <a:hlinkClick r:id="rId15" action="ppaction://hlinkfile" tooltip="II. Ahmed"/>
              </a:rPr>
              <a:t>II. </a:t>
            </a:r>
            <a:r>
              <a:rPr lang="tr-TR" dirty="0" err="1">
                <a:hlinkClick r:id="rId15" action="ppaction://hlinkfile" tooltip="II. Ahmed"/>
              </a:rPr>
              <a:t>Ahmed</a:t>
            </a:r>
            <a:r>
              <a:rPr lang="tr-TR" dirty="0"/>
              <a:t>, </a:t>
            </a:r>
            <a:r>
              <a:rPr lang="tr-TR" dirty="0">
                <a:hlinkClick r:id="rId16" action="ppaction://hlinkfile" tooltip="II. Mustafa"/>
              </a:rPr>
              <a:t>II. Mustafa</a:t>
            </a:r>
            <a:r>
              <a:rPr lang="tr-TR" dirty="0"/>
              <a:t>, </a:t>
            </a:r>
            <a:r>
              <a:rPr lang="tr-TR" dirty="0">
                <a:hlinkClick r:id="rId17" action="ppaction://hlinkfile" tooltip="III. Ahmet"/>
              </a:rPr>
              <a:t>III. Ahmet</a:t>
            </a:r>
            <a:r>
              <a:rPr lang="tr-TR" dirty="0"/>
              <a:t> bulunur</a:t>
            </a:r>
            <a:r>
              <a:rPr lang="tr-TR" baseline="30000" dirty="0">
                <a:hlinkClick r:id="rId7" action="ppaction://hlinkfile"/>
              </a:rPr>
              <a:t>[1]</a:t>
            </a:r>
            <a:r>
              <a:rPr lang="tr-TR" dirty="0"/>
              <a:t>. 22 Ağustos 1829'da Rusların kente girip, şehri terk ettikleri tarih olan 14 Eylül 1829’a kadar geçen süre içinde sarayda büyük bir yıkım yaşandı. 1878’deki </a:t>
            </a:r>
            <a:r>
              <a:rPr lang="tr-TR" dirty="0">
                <a:hlinkClick r:id="rId18" action="ppaction://hlinkfile" tooltip="93 Harbi"/>
              </a:rPr>
              <a:t>93 Harbi</a:t>
            </a:r>
            <a:r>
              <a:rPr lang="tr-TR" dirty="0"/>
              <a:t> sırasında ise Rusların Edirne'yi işgal edeceği haberi üzerine valinin emri ile sarayın yakınında bulunan cephaneliğin Rusların eline geçmesin diye ateşlenmesi üzerine saray ortadan kalktı.</a:t>
            </a:r>
          </a:p>
          <a:p>
            <a:pPr>
              <a:defRPr/>
            </a:pPr>
            <a:r>
              <a:rPr lang="tr-TR" dirty="0"/>
              <a:t>2008 yılında Edirne Sarayı’nın restorasyonu için çalışma başlatılmıştır</a:t>
            </a:r>
            <a:r>
              <a:rPr lang="tr-TR" baseline="30000" dirty="0">
                <a:hlinkClick r:id="rId19" action="ppaction://hlinkfile"/>
              </a:rPr>
              <a:t>[2]</a:t>
            </a:r>
            <a:endParaRPr lang="tr-TR" dirty="0"/>
          </a:p>
          <a:p>
            <a:pPr>
              <a:defRPr/>
            </a:pPr>
            <a:r>
              <a:rPr lang="tr-TR" b="1" dirty="0"/>
              <a:t>Edirne'de yapılan ilk saray: Saray-ı Atik</a:t>
            </a:r>
            <a:br>
              <a:rPr lang="tr-TR" b="1" dirty="0"/>
            </a:br>
            <a:r>
              <a:rPr lang="tr-TR" b="1" dirty="0"/>
              <a:t/>
            </a:r>
            <a:br>
              <a:rPr lang="tr-TR" b="1" dirty="0"/>
            </a:br>
            <a:r>
              <a:rPr lang="tr-TR" dirty="0"/>
              <a:t>Tarihi belge ve kaynaklarda Saray-ı Atik hakkında doyurucu bir bilgiye rastlanmadığı gibi, Saray-ı Atik'in ne olduğuna dair detaylı bir bilgi de bulunmamaktadır. Evliya Çelebi Seyahatnamesi'ne göre, Edirne'de yapılan ilk saray olan Saray-ı Atik, Saray-ı </a:t>
            </a:r>
            <a:r>
              <a:rPr lang="tr-TR" dirty="0" err="1"/>
              <a:t>Cedid</a:t>
            </a:r>
            <a:r>
              <a:rPr lang="tr-TR" dirty="0"/>
              <a:t>-i Amire (yeni saray) yapıldıktan sonra Saray-ı Atik (eski saray) adını almıştır.</a:t>
            </a:r>
            <a:br>
              <a:rPr lang="tr-TR" dirty="0"/>
            </a:br>
            <a:r>
              <a:rPr lang="tr-TR" dirty="0"/>
              <a:t/>
            </a:r>
            <a:br>
              <a:rPr lang="tr-TR" dirty="0"/>
            </a:br>
            <a:r>
              <a:rPr lang="tr-TR" dirty="0"/>
              <a:t>Bilindiği kadarıyla, Edirne'nin fethinden dört yıl sonra </a:t>
            </a:r>
            <a:r>
              <a:rPr lang="tr-TR" dirty="0" err="1"/>
              <a:t>Sutan</a:t>
            </a:r>
            <a:r>
              <a:rPr lang="tr-TR" dirty="0"/>
              <a:t> I. </a:t>
            </a:r>
            <a:r>
              <a:rPr lang="tr-TR" dirty="0" err="1"/>
              <a:t>Murad</a:t>
            </a:r>
            <a:r>
              <a:rPr lang="tr-TR" dirty="0"/>
              <a:t> tarafından o zaman ki şehrin (Kaleiçi'nin) bir kilometre kuzey doğusunda, kuzey ve doğu vadilerine hakim bir tepede şimdi Sarı bayır veya Muradiye bayırı denilen yerde sarayın inşasına başlanılmış ve 1365 (H.767) yılında saray inşaatı tamamlanmıştır. </a:t>
            </a:r>
            <a:br>
              <a:rPr lang="tr-TR" dirty="0"/>
            </a:br>
            <a:r>
              <a:rPr lang="tr-TR" dirty="0"/>
              <a:t/>
            </a:r>
            <a:br>
              <a:rPr lang="tr-TR" dirty="0"/>
            </a:br>
            <a:r>
              <a:rPr lang="tr-TR" b="1" dirty="0"/>
              <a:t>Evliya Çelebi, Seyahatnamesinde Saray-ı Atik'i şöyle tanımlar:</a:t>
            </a:r>
            <a:r>
              <a:rPr lang="tr-TR" dirty="0"/>
              <a:t> </a:t>
            </a:r>
            <a:br>
              <a:rPr lang="tr-TR" dirty="0"/>
            </a:br>
            <a:r>
              <a:rPr lang="tr-TR" dirty="0"/>
              <a:t/>
            </a:r>
            <a:br>
              <a:rPr lang="tr-TR" dirty="0"/>
            </a:br>
            <a:r>
              <a:rPr lang="tr-TR" dirty="0"/>
              <a:t>"Edirne şehrinde önceleri Kavak meydanı denilen yerde bina olunan Eski Saray, Edirne fatihi Gazi Murat </a:t>
            </a:r>
            <a:r>
              <a:rPr lang="tr-TR" dirty="0" err="1"/>
              <a:t>Hüdavendigâr'ın</a:t>
            </a:r>
            <a:r>
              <a:rPr lang="tr-TR" dirty="0"/>
              <a:t> Edirne fethinden sonra yaptırdığı ilk binadır. Sonraları bu saray Çelebi Sultan Musa </a:t>
            </a:r>
            <a:r>
              <a:rPr lang="tr-TR" dirty="0" err="1"/>
              <a:t>İbn</a:t>
            </a:r>
            <a:r>
              <a:rPr lang="tr-TR" dirty="0"/>
              <a:t>-i Yıldırım </a:t>
            </a:r>
            <a:r>
              <a:rPr lang="tr-TR" dirty="0" err="1"/>
              <a:t>Bayazıd</a:t>
            </a:r>
            <a:r>
              <a:rPr lang="tr-TR" dirty="0"/>
              <a:t> Han tarafından genişletmiş olup, kale örneği taş bina çok güzel bir saraydır ki, uzunluğu beş bin adım olup kare şeklinde bir Mihman Saray-ı Sultani'dir. Duvarlarının yüksekliği 20 ziradır(15 metre). Kuzey yönünde </a:t>
            </a:r>
            <a:r>
              <a:rPr lang="tr-TR" dirty="0" err="1"/>
              <a:t>Bab</a:t>
            </a:r>
            <a:r>
              <a:rPr lang="tr-TR" dirty="0"/>
              <a:t>-ı Hümayun vardır. </a:t>
            </a:r>
            <a:br>
              <a:rPr lang="tr-TR" dirty="0"/>
            </a:br>
            <a:r>
              <a:rPr lang="tr-TR" dirty="0"/>
              <a:t/>
            </a:r>
            <a:br>
              <a:rPr lang="tr-TR" dirty="0"/>
            </a:br>
            <a:r>
              <a:rPr lang="tr-TR" dirty="0"/>
              <a:t>Kanuni Sultan Süleyman Han Macaristan seferlerine çıktığından, bu sarayı ve yeniçeri odalarını imar edip 40.000 yeniçeriyi ve saray hizmetinde kullanılan 3.000 içoğlanı buraya yerleştirdi. Bunlara ek olarak Yüce </a:t>
            </a:r>
            <a:r>
              <a:rPr lang="tr-TR" dirty="0" err="1"/>
              <a:t>Divanıhane</a:t>
            </a:r>
            <a:r>
              <a:rPr lang="tr-TR" dirty="0"/>
              <a:t>-i Aliler, Has Oda, Büyük ve Küçük Hazine, Doğancılar, Seferliler odaları inşa ettirdi. Lakin havası, yüksek bir yerde olmakla beraber güzeldir. Yapılışı H.767/M.1365 yılıdır. Eski bir yapı olmakla beraber, burada yetişen ve terbiye edilen iç oğlanları üç senede bir derecelerine göre saray hizmetine girerler. İşte Edirne Eski Sarayı (Saray-ı Atik) böyle bir yerdir"</a:t>
            </a:r>
            <a:br>
              <a:rPr lang="tr-TR" dirty="0"/>
            </a:br>
            <a:r>
              <a:rPr lang="tr-TR" dirty="0"/>
              <a:t/>
            </a:r>
            <a:br>
              <a:rPr lang="tr-TR" dirty="0"/>
            </a:br>
            <a:r>
              <a:rPr lang="tr-TR" dirty="0"/>
              <a:t>Ahmet Badi Efendi, </a:t>
            </a:r>
            <a:r>
              <a:rPr lang="tr-TR" dirty="0" err="1"/>
              <a:t>Riyaz</a:t>
            </a:r>
            <a:r>
              <a:rPr lang="tr-TR" dirty="0"/>
              <a:t>-i Belde-i Edirne adlı eserinde saray hakkında şunları öne sürmektedir:</a:t>
            </a:r>
            <a:br>
              <a:rPr lang="tr-TR" dirty="0"/>
            </a:br>
            <a:r>
              <a:rPr lang="tr-TR" dirty="0"/>
              <a:t/>
            </a:r>
            <a:br>
              <a:rPr lang="tr-TR" dirty="0"/>
            </a:br>
            <a:r>
              <a:rPr lang="tr-TR" dirty="0"/>
              <a:t>Ahmet Badi Efendi, Edirne Fatihi Sultan I. </a:t>
            </a:r>
            <a:r>
              <a:rPr lang="tr-TR" dirty="0" err="1"/>
              <a:t>Murad'ın</a:t>
            </a:r>
            <a:r>
              <a:rPr lang="tr-TR" dirty="0"/>
              <a:t> H.767 senesinde sarayın inşa emrini verdiğini ve sarayın H.770 senesinde bitirildiğinin </a:t>
            </a:r>
            <a:r>
              <a:rPr lang="tr-TR" dirty="0" err="1"/>
              <a:t>Nuhbet</a:t>
            </a:r>
            <a:r>
              <a:rPr lang="tr-TR" dirty="0"/>
              <a:t>-üt </a:t>
            </a:r>
            <a:r>
              <a:rPr lang="tr-TR" dirty="0" err="1"/>
              <a:t>Tevarih</a:t>
            </a:r>
            <a:r>
              <a:rPr lang="tr-TR" dirty="0"/>
              <a:t> adlı eserde yazıldığını belirtmektedir. </a:t>
            </a:r>
            <a:br>
              <a:rPr lang="tr-TR" dirty="0"/>
            </a:br>
            <a:r>
              <a:rPr lang="tr-TR" dirty="0"/>
              <a:t/>
            </a:r>
            <a:br>
              <a:rPr lang="tr-TR" dirty="0"/>
            </a:br>
            <a:r>
              <a:rPr lang="tr-TR" dirty="0"/>
              <a:t>Ahmet Badi Efendi, </a:t>
            </a:r>
            <a:r>
              <a:rPr lang="tr-TR" dirty="0" err="1"/>
              <a:t>Enis'ül</a:t>
            </a:r>
            <a:r>
              <a:rPr lang="tr-TR" dirty="0"/>
              <a:t> </a:t>
            </a:r>
            <a:r>
              <a:rPr lang="tr-TR" dirty="0" err="1"/>
              <a:t>Müsamirin'de</a:t>
            </a:r>
            <a:r>
              <a:rPr lang="tr-TR" dirty="0"/>
              <a:t> de sarayın Sultan II. Selim emri ile yıktırılıp, yerine Selimiye Camii'nin yapılmasına karar verdiğini; Selimiye Camii'nin yanında yer alan Sultan Selim Hamamı'nın diğer isminin "Saray Hamamı" olmasının sebebinin de daha önce burada saray olmasından kaynaklandığını öne sürmektedir. Saray yıkıldıktan sonra saray hamamına gerek kalmadığı için, burada yer alan Sultan Selim Hamamı'nın "çarşı hamamı" olarak anıldığının rivayet edildiğini belirtir. </a:t>
            </a:r>
            <a:br>
              <a:rPr lang="tr-TR" dirty="0"/>
            </a:br>
            <a:r>
              <a:rPr lang="tr-TR" dirty="0"/>
              <a:t/>
            </a:r>
            <a:br>
              <a:rPr lang="tr-TR" dirty="0"/>
            </a:br>
            <a:r>
              <a:rPr lang="tr-TR" b="1" dirty="0"/>
              <a:t>Bu rivayetin gerçekliğini tespit etmek için, Ahmet Badi Efendi'nin </a:t>
            </a:r>
            <a:r>
              <a:rPr lang="tr-TR" b="1" dirty="0" err="1"/>
              <a:t>Riyaz</a:t>
            </a:r>
            <a:r>
              <a:rPr lang="tr-TR" b="1" dirty="0"/>
              <a:t>-i Belde-i Edirne adlı güvenilir eserine göz atmak gerekir.</a:t>
            </a:r>
            <a:r>
              <a:rPr lang="tr-TR" dirty="0"/>
              <a:t/>
            </a:r>
            <a:br>
              <a:rPr lang="tr-TR" dirty="0"/>
            </a:br>
            <a:r>
              <a:rPr lang="tr-TR" dirty="0"/>
              <a:t/>
            </a:r>
            <a:br>
              <a:rPr lang="tr-TR" dirty="0"/>
            </a:br>
            <a:r>
              <a:rPr lang="tr-TR" dirty="0"/>
              <a:t>Ahmet Badi Efendi, </a:t>
            </a:r>
            <a:r>
              <a:rPr lang="tr-TR" dirty="0" err="1"/>
              <a:t>Riyaz</a:t>
            </a:r>
            <a:r>
              <a:rPr lang="tr-TR" dirty="0"/>
              <a:t>-i Belde-i Edirne adlı eserinde şöyle yazmaktadır:</a:t>
            </a:r>
            <a:br>
              <a:rPr lang="tr-TR" dirty="0"/>
            </a:br>
            <a:r>
              <a:rPr lang="tr-TR" dirty="0"/>
              <a:t/>
            </a:r>
            <a:br>
              <a:rPr lang="tr-TR" dirty="0"/>
            </a:br>
            <a:r>
              <a:rPr lang="tr-TR" dirty="0"/>
              <a:t>1) Edirne'de memur olarak bulanan </a:t>
            </a:r>
            <a:r>
              <a:rPr lang="tr-TR" dirty="0" err="1"/>
              <a:t>Dayezade</a:t>
            </a:r>
            <a:r>
              <a:rPr lang="tr-TR" dirty="0"/>
              <a:t> Mustafa Efendi'nin H.1165 tarihinde kaleme aldığı ve Topkapı Sarayı Revan Kasrı Kütüphanesi'nde bulunan "Risale-i Selimiye" adlı eserinde, Selimiye Camii'nin, Sultan II. Selim'in emriyle yıktırılan Saray-ı Atik </a:t>
            </a:r>
            <a:r>
              <a:rPr lang="tr-TR" dirty="0" err="1"/>
              <a:t>Tebirdaran</a:t>
            </a:r>
            <a:r>
              <a:rPr lang="tr-TR" dirty="0"/>
              <a:t> Kışlaları arsasına inşa edildiği yazmaktadır. </a:t>
            </a:r>
            <a:br>
              <a:rPr lang="tr-TR" dirty="0"/>
            </a:br>
            <a:r>
              <a:rPr lang="tr-TR" dirty="0"/>
              <a:t/>
            </a:r>
            <a:br>
              <a:rPr lang="tr-TR" dirty="0"/>
            </a:br>
            <a:r>
              <a:rPr lang="tr-TR" dirty="0"/>
              <a:t>2) Yine de şöyle bir noktaya da dikkat çekmek gerekir ki; "Bu tarzda bir hamam </a:t>
            </a:r>
            <a:r>
              <a:rPr lang="tr-TR" dirty="0" err="1"/>
              <a:t>Tebirdaran</a:t>
            </a:r>
            <a:r>
              <a:rPr lang="tr-TR" dirty="0"/>
              <a:t> ve </a:t>
            </a:r>
            <a:r>
              <a:rPr lang="tr-TR" dirty="0" err="1"/>
              <a:t>Bostaniyan</a:t>
            </a:r>
            <a:r>
              <a:rPr lang="tr-TR" dirty="0"/>
              <a:t> gibi askeri kalabalık kısmına yakışır" hususunu dikkate alırsak, </a:t>
            </a:r>
            <a:r>
              <a:rPr lang="tr-TR" dirty="0" err="1"/>
              <a:t>Gulaman</a:t>
            </a:r>
            <a:r>
              <a:rPr lang="tr-TR" dirty="0"/>
              <a:t>-ı Hassa'yı barındıran bir sarayı yıkmanın ne gereği vardır?...</a:t>
            </a:r>
            <a:br>
              <a:rPr lang="tr-TR" dirty="0"/>
            </a:br>
            <a:r>
              <a:rPr lang="tr-TR" dirty="0"/>
              <a:t/>
            </a:r>
            <a:br>
              <a:rPr lang="tr-TR" dirty="0"/>
            </a:br>
            <a:r>
              <a:rPr lang="tr-TR" dirty="0"/>
              <a:t>3) Sultan Selim Camii H. 982 tarihinde inşa edilmiş olup, Evliya Çelebi ise H. 1063 tarihinde Edirne'ye gelmiştir. Saray-ı Atik'i ziyaret etmiş olmasını dikkate alarak, Saray'ın Sultan Selim Camii arsasına inşa edildiği iddiasının da gözden geçirilmesi gerekir. </a:t>
            </a:r>
            <a:br>
              <a:rPr lang="tr-TR" dirty="0"/>
            </a:br>
            <a:r>
              <a:rPr lang="tr-TR" dirty="0"/>
              <a:t/>
            </a:r>
            <a:br>
              <a:rPr lang="tr-TR" dirty="0"/>
            </a:br>
            <a:r>
              <a:rPr lang="tr-TR" dirty="0"/>
              <a:t>Saray-ı Atik'in Sultan III. Ahmet zamanında oturmaya müsait olmadığı, Damat İbrahim Paşa'nın Sultana Sofya'dan yazdığı mektuptan anlaşılmaktadır. Damat İbrahim Paşa, bu mektubunda Saray-ı </a:t>
            </a:r>
            <a:r>
              <a:rPr lang="tr-TR" dirty="0" err="1"/>
              <a:t>Cedid</a:t>
            </a:r>
            <a:r>
              <a:rPr lang="tr-TR" dirty="0"/>
              <a:t>-i </a:t>
            </a:r>
            <a:r>
              <a:rPr lang="tr-TR" dirty="0" err="1"/>
              <a:t>Amire'nin</a:t>
            </a:r>
            <a:r>
              <a:rPr lang="tr-TR" dirty="0"/>
              <a:t> kapalı olduğundan ve </a:t>
            </a:r>
            <a:r>
              <a:rPr lang="tr-TR" dirty="0" err="1"/>
              <a:t>Buçuktepe</a:t>
            </a:r>
            <a:r>
              <a:rPr lang="tr-TR" dirty="0"/>
              <a:t> veya Hazırlık Sarayı'nda kalabileceğinden </a:t>
            </a:r>
            <a:r>
              <a:rPr lang="tr-TR" dirty="0" err="1"/>
              <a:t>bahetmektedir</a:t>
            </a:r>
            <a:r>
              <a:rPr lang="tr-TR" dirty="0"/>
              <a:t>. </a:t>
            </a:r>
            <a:br>
              <a:rPr lang="tr-TR" dirty="0"/>
            </a:br>
            <a:r>
              <a:rPr lang="tr-TR" dirty="0"/>
              <a:t/>
            </a:r>
            <a:br>
              <a:rPr lang="tr-TR" dirty="0"/>
            </a:br>
            <a:r>
              <a:rPr lang="tr-TR" dirty="0"/>
              <a:t>Eğer Eski saray o zaman içinde kullanılır durumda olsa idi, III. Ahmet kesinlikle </a:t>
            </a:r>
            <a:r>
              <a:rPr lang="tr-TR" dirty="0" err="1"/>
              <a:t>Kasr'da</a:t>
            </a:r>
            <a:r>
              <a:rPr lang="tr-TR" dirty="0"/>
              <a:t> değil de, Saray-ı Atik'te kalırdı. </a:t>
            </a:r>
            <a:br>
              <a:rPr lang="tr-TR" dirty="0"/>
            </a:br>
            <a:r>
              <a:rPr lang="tr-TR" dirty="0"/>
              <a:t/>
            </a:r>
            <a:br>
              <a:rPr lang="tr-TR" dirty="0"/>
            </a:br>
            <a:r>
              <a:rPr lang="tr-TR" dirty="0"/>
              <a:t>Saray-ı Atik ile ilgili Evliya Çelebi Seyahatnamesi'nden başka Osmanlı ve yabancı kaynaklarda hiç bir bilgiye rastlanmadığı gibi, Saray-ı Atik'in ne olduğuna dair de en ufak bir bilgi bulunmamaktadır. </a:t>
            </a:r>
            <a:br>
              <a:rPr lang="tr-TR" dirty="0"/>
            </a:br>
            <a:r>
              <a:rPr lang="tr-TR" dirty="0"/>
              <a:t/>
            </a:r>
            <a:br>
              <a:rPr lang="tr-TR" dirty="0"/>
            </a:br>
            <a:r>
              <a:rPr lang="tr-TR" dirty="0"/>
              <a:t>Saray-ı Atik'in arsası bir süre sonra zengin bir kişi olan </a:t>
            </a:r>
            <a:r>
              <a:rPr lang="tr-TR" dirty="0" err="1"/>
              <a:t>Sıdıka</a:t>
            </a:r>
            <a:r>
              <a:rPr lang="tr-TR" dirty="0"/>
              <a:t> Hanım'a geçmiş, o da bir askeri okulun </a:t>
            </a:r>
            <a:r>
              <a:rPr lang="tr-TR" dirty="0" err="1"/>
              <a:t>inşaası</a:t>
            </a:r>
            <a:r>
              <a:rPr lang="tr-TR" dirty="0"/>
              <a:t> için arsayı bağışlamıştır. Günümüzde burada bir askeri kışla bulunmaktadır. </a:t>
            </a:r>
            <a:br>
              <a:rPr lang="tr-TR" dirty="0"/>
            </a:br>
            <a:r>
              <a:rPr lang="tr-TR" dirty="0"/>
              <a:t/>
            </a:r>
            <a:br>
              <a:rPr lang="tr-TR" dirty="0"/>
            </a:br>
            <a:r>
              <a:rPr lang="tr-TR" b="1" dirty="0"/>
              <a:t>Fatih’in Saray-ı Atik’te doğumu</a:t>
            </a:r>
            <a:r>
              <a:rPr lang="tr-TR" dirty="0"/>
              <a:t/>
            </a:r>
            <a:br>
              <a:rPr lang="tr-TR" dirty="0"/>
            </a:br>
            <a:r>
              <a:rPr lang="tr-TR" dirty="0"/>
              <a:t/>
            </a:r>
            <a:br>
              <a:rPr lang="tr-TR" dirty="0"/>
            </a:br>
            <a:r>
              <a:rPr lang="tr-TR" dirty="0"/>
              <a:t>I. </a:t>
            </a:r>
            <a:r>
              <a:rPr lang="tr-TR" dirty="0" err="1"/>
              <a:t>Murad</a:t>
            </a:r>
            <a:r>
              <a:rPr lang="tr-TR" dirty="0"/>
              <a:t> döneminde yapılan Edirne Saray-ı Atik, daha sonraları Yıldırım </a:t>
            </a:r>
            <a:r>
              <a:rPr lang="tr-TR" dirty="0" err="1"/>
              <a:t>Beyazıd</a:t>
            </a:r>
            <a:r>
              <a:rPr lang="tr-TR" dirty="0"/>
              <a:t>, fetret devri, II. Murat, </a:t>
            </a:r>
            <a:r>
              <a:rPr lang="tr-TR" dirty="0" err="1"/>
              <a:t>Mehmed</a:t>
            </a:r>
            <a:r>
              <a:rPr lang="tr-TR" dirty="0"/>
              <a:t> Çelebi dönemlerinde genişleterek büyük bir alana yayılmıştı. Sultan Selim Camii'nden (Selimiye Camii) başlayarak II. Murat Camii ve </a:t>
            </a:r>
            <a:r>
              <a:rPr lang="tr-TR" dirty="0" err="1"/>
              <a:t>Mevlevihanesi'ne</a:t>
            </a:r>
            <a:r>
              <a:rPr lang="tr-TR" dirty="0"/>
              <a:t> kadar genişleyen bu Sarayda II. </a:t>
            </a:r>
            <a:r>
              <a:rPr lang="tr-TR" dirty="0" err="1"/>
              <a:t>Mehmed</a:t>
            </a:r>
            <a:r>
              <a:rPr lang="tr-TR" dirty="0"/>
              <a:t> doğdu.</a:t>
            </a:r>
            <a:br>
              <a:rPr lang="tr-TR" dirty="0"/>
            </a:br>
            <a:r>
              <a:rPr lang="tr-TR" dirty="0"/>
              <a:t/>
            </a:r>
            <a:br>
              <a:rPr lang="tr-TR" dirty="0"/>
            </a:br>
            <a:r>
              <a:rPr lang="tr-TR" dirty="0" err="1"/>
              <a:t>Tacüttevarih</a:t>
            </a:r>
            <a:r>
              <a:rPr lang="tr-TR" dirty="0"/>
              <a:t> (cilt I. s. 344'de) 833 Recebin 7'si Cumartesi günü BAĞ-İ MURAD'TA GÜL-Ü MUHAMMEDİ açıldığını yazar. NEŞRİ Tarihi de olayın aynı tarihlerde olduğunu söyler. Böylece Fatih Sultan </a:t>
            </a:r>
            <a:r>
              <a:rPr lang="tr-TR" dirty="0" err="1"/>
              <a:t>Mehmed</a:t>
            </a:r>
            <a:r>
              <a:rPr lang="tr-TR" dirty="0"/>
              <a:t> 1432 yılının 29 Mart'ında doğumu Saray-ı Atik'te gerçekleşir. Fatih Sultan </a:t>
            </a:r>
            <a:r>
              <a:rPr lang="tr-TR" dirty="0" err="1"/>
              <a:t>Mehmed'e</a:t>
            </a:r>
            <a:r>
              <a:rPr lang="tr-TR" dirty="0"/>
              <a:t> II. Murat babasının adını verir ve Fatih Sultan </a:t>
            </a:r>
            <a:r>
              <a:rPr lang="tr-TR" dirty="0" err="1"/>
              <a:t>Mehmed</a:t>
            </a:r>
            <a:r>
              <a:rPr lang="tr-TR" dirty="0"/>
              <a:t> tarihimize II. </a:t>
            </a:r>
            <a:r>
              <a:rPr lang="tr-TR" dirty="0" err="1"/>
              <a:t>Mehmed</a:t>
            </a:r>
            <a:r>
              <a:rPr lang="tr-TR" dirty="0"/>
              <a:t> olarak geçer.</a:t>
            </a:r>
            <a:br>
              <a:rPr lang="tr-TR" dirty="0"/>
            </a:br>
            <a:r>
              <a:rPr lang="tr-TR" dirty="0"/>
              <a:t/>
            </a:r>
            <a:br>
              <a:rPr lang="tr-TR" dirty="0"/>
            </a:br>
            <a:endParaRPr lang="tr-TR" dirty="0"/>
          </a:p>
        </p:txBody>
      </p:sp>
      <p:sp>
        <p:nvSpPr>
          <p:cNvPr id="264196"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7B8A4244-CA8D-462B-A718-B3CFD943065B}" type="slidenum">
              <a:rPr lang="tr-TR" altLang="tr-TR">
                <a:solidFill>
                  <a:prstClr val="black"/>
                </a:solidFill>
              </a:rPr>
              <a:pPr>
                <a:spcBef>
                  <a:spcPct val="0"/>
                </a:spcBef>
              </a:pPr>
              <a:t>94</a:t>
            </a:fld>
            <a:endParaRPr lang="tr-TR" altLang="tr-TR">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1 Slayt Görüntüsü Yer Tutucusu"/>
          <p:cNvSpPr>
            <a:spLocks noGrp="1" noRot="1" noChangeAspect="1" noChangeArrowheads="1" noTextEdit="1"/>
          </p:cNvSpPr>
          <p:nvPr>
            <p:ph type="sldImg"/>
          </p:nvPr>
        </p:nvSpPr>
        <p:spPr>
          <a:ln/>
        </p:spPr>
      </p:sp>
      <p:sp>
        <p:nvSpPr>
          <p:cNvPr id="265219"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mtClean="0"/>
              <a:t>Kum Kasrı, Edirne Sarayı’nda, Cihannüma Kasrı’nın sağ tarafından bulunan önemli bir yapıdır. Adını, bulunduğu yerin sarı kumundan aldığı söylenir. Fatih devrinde yapılmıştır. Bitişiğindeki Kum Kasrı Hamamı, günümüze gelebilen saray yapılarından birisidir</a:t>
            </a:r>
            <a:r>
              <a:rPr lang="tr-TR" altLang="tr-TR" baseline="30000" smtClean="0">
                <a:hlinkClick r:id="rId3" action="ppaction://hlinkfile"/>
              </a:rPr>
              <a:t>[</a:t>
            </a:r>
            <a:endParaRPr lang="tr-TR" altLang="tr-TR" smtClean="0"/>
          </a:p>
        </p:txBody>
      </p:sp>
      <p:sp>
        <p:nvSpPr>
          <p:cNvPr id="26522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B9DCD716-746F-4FBA-803F-50C0D7F504AF}" type="slidenum">
              <a:rPr lang="tr-TR" altLang="tr-TR">
                <a:solidFill>
                  <a:prstClr val="black"/>
                </a:solidFill>
              </a:rPr>
              <a:pPr>
                <a:spcBef>
                  <a:spcPct val="0"/>
                </a:spcBef>
              </a:pPr>
              <a:t>95</a:t>
            </a:fld>
            <a:endParaRPr lang="tr-TR" altLang="tr-TR">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ayt Görüntüsü Yer Tutucusu 1"/>
          <p:cNvSpPr>
            <a:spLocks noGrp="1" noRot="1" noChangeAspect="1" noChangeArrowheads="1" noTextEdit="1"/>
          </p:cNvSpPr>
          <p:nvPr>
            <p:ph type="sldImg"/>
          </p:nvPr>
        </p:nvSpPr>
        <p:spPr>
          <a:ln/>
        </p:spPr>
      </p:sp>
      <p:sp>
        <p:nvSpPr>
          <p:cNvPr id="266243"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Çinili Köşk</a:t>
            </a:r>
            <a:r>
              <a:rPr lang="tr-TR" altLang="tr-TR" smtClean="0"/>
              <a:t> </a:t>
            </a:r>
            <a:r>
              <a:rPr lang="tr-TR" altLang="tr-TR" smtClean="0">
                <a:hlinkClick r:id="rId3" action="ppaction://hlinkfile" tooltip="Topkapı Sarayı"/>
              </a:rPr>
              <a:t>Topkapı Sarayı</a:t>
            </a:r>
            <a:r>
              <a:rPr lang="tr-TR" altLang="tr-TR" smtClean="0"/>
              <a:t>'nın dış surlarının içinde yer alan 1472 yılından kalma bir köşktür.</a:t>
            </a:r>
            <a:r>
              <a:rPr lang="tr-TR" altLang="tr-TR" baseline="30000" smtClean="0">
                <a:hlinkClick r:id="rId4" action="ppaction://hlinkfile"/>
              </a:rPr>
              <a:t>[1]</a:t>
            </a:r>
            <a:r>
              <a:rPr lang="tr-TR" altLang="tr-TR" smtClean="0"/>
              <a:t> </a:t>
            </a:r>
            <a:r>
              <a:rPr lang="tr-TR" altLang="tr-TR" smtClean="0">
                <a:hlinkClick r:id="rId5" action="ppaction://hlinkfile" tooltip="Osmanlı Devleti"/>
              </a:rPr>
              <a:t>Osmanlı</a:t>
            </a:r>
            <a:r>
              <a:rPr lang="tr-TR" altLang="tr-TR" smtClean="0"/>
              <a:t> sultanı </a:t>
            </a:r>
            <a:r>
              <a:rPr lang="tr-TR" altLang="tr-TR" smtClean="0">
                <a:hlinkClick r:id="rId6" action="ppaction://hlinkfile" tooltip="II. Mehmed"/>
              </a:rPr>
              <a:t>II. Mehmed</a:t>
            </a:r>
            <a:r>
              <a:rPr lang="tr-TR" altLang="tr-TR" smtClean="0"/>
              <a:t> tarafından yazlık saray ya da köşk olarak yaptırılmıştır.</a:t>
            </a:r>
            <a:r>
              <a:rPr lang="tr-TR" altLang="tr-TR" baseline="30000" smtClean="0">
                <a:hlinkClick r:id="rId4" action="ppaction://hlinkfile"/>
              </a:rPr>
              <a:t>[1]</a:t>
            </a:r>
            <a:r>
              <a:rPr lang="tr-TR" altLang="tr-TR" smtClean="0"/>
              <a:t> Mimarı kesin olarak belli olmasa da bazı kaynaklar Mimar Atik Sinan tarafından yapıldığını belirtmektedir. </a:t>
            </a:r>
            <a:r>
              <a:rPr lang="tr-TR" altLang="tr-TR" i="1" smtClean="0"/>
              <a:t>Sırça Köşk</a:t>
            </a:r>
            <a:r>
              <a:rPr lang="tr-TR" altLang="tr-TR" smtClean="0"/>
              <a:t> ya da </a:t>
            </a:r>
            <a:r>
              <a:rPr lang="tr-TR" altLang="tr-TR" i="1" smtClean="0"/>
              <a:t>Sırça Saray</a:t>
            </a:r>
            <a:r>
              <a:rPr lang="tr-TR" altLang="tr-TR" smtClean="0"/>
              <a:t> olarak da adlandırılır.</a:t>
            </a:r>
          </a:p>
          <a:p>
            <a:r>
              <a:rPr lang="tr-TR" altLang="tr-TR" smtClean="0"/>
              <a:t>1875 ile 1891 yılları arasında </a:t>
            </a:r>
            <a:r>
              <a:rPr lang="tr-TR" altLang="tr-TR" i="1" smtClean="0"/>
              <a:t>Müze-i Hümayun</a:t>
            </a:r>
            <a:r>
              <a:rPr lang="tr-TR" altLang="tr-TR" smtClean="0"/>
              <a:t> (İmparatorluk Müzesi) olarak hizmet vermiştir. 1953 yılında Türk ve İslam Sanatları Müzesi olarak kamuya açılmıştır.</a:t>
            </a:r>
            <a:r>
              <a:rPr lang="tr-TR" altLang="tr-TR" baseline="30000" smtClean="0">
                <a:hlinkClick r:id="rId4" action="ppaction://hlinkfile"/>
              </a:rPr>
              <a:t>[1]</a:t>
            </a:r>
            <a:r>
              <a:rPr lang="tr-TR" altLang="tr-TR" smtClean="0"/>
              <a:t> Daha sonra </a:t>
            </a:r>
            <a:r>
              <a:rPr lang="tr-TR" altLang="tr-TR" smtClean="0">
                <a:hlinkClick r:id="rId7" action="ppaction://hlinkfile" tooltip="İstanbul Arkeoloji Müzesi"/>
              </a:rPr>
              <a:t>İstanbul Arkeoloji Müzesi</a:t>
            </a:r>
            <a:r>
              <a:rPr lang="tr-TR" altLang="tr-TR" smtClean="0"/>
              <a:t>'nin bünyesine katılmıştır. Müzede </a:t>
            </a:r>
            <a:r>
              <a:rPr lang="tr-TR" altLang="tr-TR" smtClean="0">
                <a:hlinkClick r:id="rId8" action="ppaction://hlinkfile" tooltip="Selçuklular"/>
              </a:rPr>
              <a:t>Selçuklu</a:t>
            </a:r>
            <a:r>
              <a:rPr lang="tr-TR" altLang="tr-TR" smtClean="0"/>
              <a:t> ve </a:t>
            </a:r>
            <a:r>
              <a:rPr lang="tr-TR" altLang="tr-TR" smtClean="0">
                <a:hlinkClick r:id="rId9" action="ppaction://hlinkfile" tooltip="Osmanlı"/>
              </a:rPr>
              <a:t>Osmanlı</a:t>
            </a:r>
            <a:r>
              <a:rPr lang="tr-TR" altLang="tr-TR" smtClean="0"/>
              <a:t> devirlerinden kalma </a:t>
            </a:r>
            <a:r>
              <a:rPr lang="tr-TR" altLang="tr-TR" smtClean="0">
                <a:hlinkClick r:id="rId10" action="ppaction://hlinkfile" tooltip="İznik Çinisi"/>
              </a:rPr>
              <a:t>İznik çinisi</a:t>
            </a:r>
            <a:r>
              <a:rPr lang="tr-TR" altLang="tr-TR" smtClean="0"/>
              <a:t> ve </a:t>
            </a:r>
            <a:r>
              <a:rPr lang="tr-TR" altLang="tr-TR" smtClean="0">
                <a:hlinkClick r:id="rId11" action="ppaction://hlinkfile" tooltip="Seramik"/>
              </a:rPr>
              <a:t>seramik</a:t>
            </a:r>
            <a:r>
              <a:rPr lang="tr-TR" altLang="tr-TR" smtClean="0"/>
              <a:t> örnekleri sergilenmektedir.</a:t>
            </a:r>
          </a:p>
          <a:p>
            <a:endParaRPr lang="tr-TR" altLang="tr-TR" smtClean="0"/>
          </a:p>
          <a:p>
            <a:endParaRPr lang="tr-TR" altLang="tr-TR" smtClean="0"/>
          </a:p>
        </p:txBody>
      </p:sp>
      <p:sp>
        <p:nvSpPr>
          <p:cNvPr id="266244"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7235F774-C5A4-4DB9-AC7A-77FACDDDB7AE}" type="slidenum">
              <a:rPr lang="tr-TR" altLang="tr-TR">
                <a:solidFill>
                  <a:prstClr val="black"/>
                </a:solidFill>
              </a:rPr>
              <a:pPr>
                <a:spcBef>
                  <a:spcPct val="0"/>
                </a:spcBef>
              </a:pPr>
              <a:t>99</a:t>
            </a:fld>
            <a:endParaRPr lang="tr-TR" altLang="tr-TR">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lnSpcReduction="10000"/>
          </a:bodyPr>
          <a:lstStyle/>
          <a:p>
            <a:pPr>
              <a:defRPr/>
            </a:pPr>
            <a:r>
              <a:rPr lang="tr-TR" b="1" dirty="0" smtClean="0"/>
              <a:t>Bursa’nın bilinen en eski köprüsü olan ve Orhan Gazi’nin eşi Nilüfer Hatun tarafından 14. yüzyılda yaptırılan Hasköy Nilüfer Hatun Köprüsü yıkılarak, yerine ucube bir yapı inşa edildi.</a:t>
            </a:r>
          </a:p>
          <a:p>
            <a:pPr>
              <a:defRPr/>
            </a:pPr>
            <a:r>
              <a:rPr lang="tr-TR" dirty="0" smtClean="0"/>
              <a:t>Korunması gerekli taşınmaz kültür varlığı kapsamında yer alan tarihi köprü tadilat bahanesiyle yıkılarak, yerine eskisiyle hiç alakası olmayan yeni ve çirkin bir köprü yapıldı. 14. yüzyılda Orhan Gazi’nin eşi Nilüfer Hatun tarafından yaptırılan köprü, Nilüfer Deresi üzerinde Geçit Köyü’nün güneybatısında yer alıyor. Bursa’nın varlığını sürdüren en eski eserlerden olan Nilüfer Köprüsü, kesme taşlarla ve tuğla kullanılarak yapılmıştı. Köprü, biri büyük olmak üzere 4 sivri kemerden inşa edilmişti.</a:t>
            </a:r>
          </a:p>
          <a:p>
            <a:pPr>
              <a:defRPr/>
            </a:pPr>
            <a:endParaRPr lang="tr-TR" dirty="0" smtClean="0"/>
          </a:p>
          <a:p>
            <a:pPr>
              <a:defRPr/>
            </a:pPr>
            <a:r>
              <a:rPr lang="tr-TR" dirty="0" smtClean="0"/>
              <a:t>Bursa-Mudanya </a:t>
            </a:r>
            <a:r>
              <a:rPr lang="tr-TR" dirty="0"/>
              <a:t>yolunda, Nilüfer Çayı üzerindedir. Orhan Gazi’nin eşi, Sultan I.</a:t>
            </a:r>
            <a:r>
              <a:rPr lang="tr-TR" dirty="0" err="1"/>
              <a:t>Murad’ın</a:t>
            </a:r>
            <a:r>
              <a:rPr lang="tr-TR" dirty="0"/>
              <a:t> annesi Nilüfer Hatun tarafından yaptırılmıştır. Kitabesi günümüze gelememiştir. </a:t>
            </a:r>
            <a:br>
              <a:rPr lang="tr-TR" dirty="0"/>
            </a:br>
            <a:r>
              <a:rPr lang="tr-TR" dirty="0"/>
              <a:t/>
            </a:r>
            <a:br>
              <a:rPr lang="tr-TR" dirty="0"/>
            </a:br>
            <a:r>
              <a:rPr lang="tr-TR" dirty="0"/>
              <a:t>Köprü, 39.35 m. uzunluğunda, 5.40 m. genişliğinde olup, yedi gözden meydana gelmiştir. Bu gözlerden en büyük kemer açıklığı 9.85 m.dir. Kesme </a:t>
            </a:r>
            <a:r>
              <a:rPr lang="tr-TR" dirty="0" err="1"/>
              <a:t>köfeki</a:t>
            </a:r>
            <a:r>
              <a:rPr lang="tr-TR" dirty="0"/>
              <a:t> taşı ve tuğladan yapılmıştır. Çeşitli dönemlerde onarım geçirmiş, sağ taraftaki dört göz orijinalliğini korumuştur. Tampon duvarları moloz taştan olan köprünün kemerleri tuğladandır. </a:t>
            </a:r>
            <a:r>
              <a:rPr lang="tr-TR" dirty="0" err="1"/>
              <a:t>Selyaranlar</a:t>
            </a:r>
            <a:r>
              <a:rPr lang="tr-TR" dirty="0"/>
              <a:t> sivri külahlı ve taş kaplamadır. Karayolları tarafından 1972 yılında onarılmıştır.</a:t>
            </a:r>
          </a:p>
          <a:p>
            <a:pPr>
              <a:defRPr/>
            </a:pPr>
            <a:r>
              <a:rPr lang="tr-TR" dirty="0"/>
              <a:t> </a:t>
            </a:r>
            <a:r>
              <a:rPr lang="tr-TR" b="1" dirty="0"/>
              <a:t>Nilüfer Köprüsü:</a:t>
            </a:r>
            <a:r>
              <a:rPr lang="tr-TR" dirty="0"/>
              <a:t>Mudanya yolu üzerinde eski demiryolu köprüsünün alt tarafında, Nilüfer Çayı üzerindeki tarihi köprü, Orhan Gazi’nin eşi Nilüfer Hatun tarafından yaptırılmıştır. Köprü kemerlerinin bir kısmı toprakta gömülü olup, doğu tarafındaki kemer, orijinaldir.</a:t>
            </a:r>
            <a:br>
              <a:rPr lang="tr-TR" dirty="0"/>
            </a:br>
            <a:r>
              <a:rPr lang="tr-TR" dirty="0"/>
              <a:t> </a:t>
            </a:r>
            <a:br>
              <a:rPr lang="tr-TR" dirty="0"/>
            </a:br>
            <a:r>
              <a:rPr lang="tr-TR" dirty="0"/>
              <a:t>Osmanlı’nın ilk köprüsü 1330’lu yıllarda Sultan Orhan Gazi’nin eşi Nilüfer Hatun tarafından yaptırılan Nilüfer Hatun Köprüsü’dür. Eski Mudanya-Bursa yolu üzerinde demiryolu </a:t>
            </a:r>
            <a:r>
              <a:rPr lang="tr-TR" dirty="0" err="1"/>
              <a:t>köp</a:t>
            </a:r>
            <a:r>
              <a:rPr lang="tr-TR" dirty="0"/>
              <a:t>-</a:t>
            </a:r>
            <a:r>
              <a:rPr lang="tr-TR" dirty="0" err="1"/>
              <a:t>rüsünün</a:t>
            </a:r>
            <a:r>
              <a:rPr lang="tr-TR" dirty="0"/>
              <a:t> altında, Nilüfer Çayı üzerindeki tarihi köprü; </a:t>
            </a:r>
            <a:r>
              <a:rPr lang="tr-TR" dirty="0" err="1"/>
              <a:t>kârgir</a:t>
            </a:r>
            <a:r>
              <a:rPr lang="tr-TR" dirty="0"/>
              <a:t>, kesme kefeki ve tuğladan yapılmıştır. Günümüzde, Beş gözlü, 69 metre uzunluğundaki köprünün doğu tarafındaki kemeri orijinal olarak korunmuştur</a:t>
            </a:r>
            <a:br>
              <a:rPr lang="tr-TR" dirty="0"/>
            </a:br>
            <a:endParaRPr lang="tr-TR" dirty="0"/>
          </a:p>
        </p:txBody>
      </p:sp>
      <p:sp>
        <p:nvSpPr>
          <p:cNvPr id="26726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9EAC9519-5D0D-42D5-B12F-BE5D535665D2}" type="slidenum">
              <a:rPr lang="tr-TR" altLang="tr-TR">
                <a:solidFill>
                  <a:prstClr val="black"/>
                </a:solidFill>
              </a:rPr>
              <a:pPr>
                <a:spcBef>
                  <a:spcPct val="0"/>
                </a:spcBef>
              </a:pPr>
              <a:t>102</a:t>
            </a:fld>
            <a:endParaRPr lang="tr-TR" altLang="tr-TR">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lnSpcReduction="10000"/>
          </a:bodyPr>
          <a:lstStyle/>
          <a:p>
            <a:pPr>
              <a:defRPr/>
            </a:pPr>
            <a:r>
              <a:rPr lang="tr-TR" dirty="0">
                <a:hlinkClick r:id="rId3" action="ppaction://hlinkfile" tooltip="Edirne"/>
              </a:rPr>
              <a:t>Edirne</a:t>
            </a:r>
            <a:r>
              <a:rPr lang="tr-TR" dirty="0"/>
              <a:t>’de, </a:t>
            </a:r>
            <a:r>
              <a:rPr lang="tr-TR" dirty="0">
                <a:hlinkClick r:id="rId4" action="ppaction://hlinkfile" tooltip="Ergene Nehri"/>
              </a:rPr>
              <a:t>Ergene Nehri</a:t>
            </a:r>
            <a:r>
              <a:rPr lang="tr-TR" dirty="0"/>
              <a:t> üzerinde, </a:t>
            </a:r>
            <a:r>
              <a:rPr lang="tr-TR" dirty="0">
                <a:hlinkClick r:id="rId5" action="ppaction://hlinkfile" tooltip="Anadolu"/>
              </a:rPr>
              <a:t>Anadolu</a:t>
            </a:r>
            <a:r>
              <a:rPr lang="tr-TR" dirty="0"/>
              <a:t> ile </a:t>
            </a:r>
            <a:r>
              <a:rPr lang="tr-TR" dirty="0">
                <a:hlinkClick r:id="rId6" action="ppaction://hlinkfile" tooltip="Balkanlar"/>
              </a:rPr>
              <a:t>Balkanları</a:t>
            </a:r>
            <a:r>
              <a:rPr lang="tr-TR" dirty="0"/>
              <a:t> birbirine bağlayan tek köprü ve dünyanın en uzun taş köprüsü olma özelliğini taşıyan tarihi köprüdür. Eski adı </a:t>
            </a:r>
            <a:r>
              <a:rPr lang="tr-TR" b="1" dirty="0"/>
              <a:t>Ergene Köprüsü</a:t>
            </a:r>
            <a:r>
              <a:rPr lang="tr-TR" dirty="0"/>
              <a:t>(</a:t>
            </a:r>
            <a:r>
              <a:rPr lang="tr-TR" b="1" dirty="0" err="1"/>
              <a:t>Cisr</a:t>
            </a:r>
            <a:r>
              <a:rPr lang="tr-TR" b="1" dirty="0"/>
              <a:t>-i Ergene</a:t>
            </a:r>
            <a:r>
              <a:rPr lang="tr-TR" dirty="0"/>
              <a:t>)’dür. Köprü, </a:t>
            </a:r>
            <a:r>
              <a:rPr lang="tr-TR" dirty="0">
                <a:hlinkClick r:id="rId3" action="ppaction://hlinkfile" tooltip="Edirne"/>
              </a:rPr>
              <a:t>Edirne</a:t>
            </a:r>
            <a:r>
              <a:rPr lang="tr-TR" dirty="0"/>
              <a:t>’nin </a:t>
            </a:r>
            <a:r>
              <a:rPr lang="tr-TR" dirty="0">
                <a:hlinkClick r:id="rId7" action="ppaction://hlinkfile" tooltip="Uzunköprü, Edirne"/>
              </a:rPr>
              <a:t>Uzunköprü</a:t>
            </a:r>
            <a:r>
              <a:rPr lang="tr-TR" dirty="0"/>
              <a:t> ilçesine ismini vermiştir.</a:t>
            </a:r>
          </a:p>
          <a:p>
            <a:pPr>
              <a:defRPr/>
            </a:pPr>
            <a:r>
              <a:rPr lang="tr-TR" dirty="0"/>
              <a:t>Uzunköprü, </a:t>
            </a:r>
            <a:r>
              <a:rPr lang="tr-TR" dirty="0">
                <a:hlinkClick r:id="rId8" action="ppaction://hlinkfile" tooltip="1426"/>
              </a:rPr>
              <a:t>1426</a:t>
            </a:r>
            <a:r>
              <a:rPr lang="tr-TR" dirty="0"/>
              <a:t> - </a:t>
            </a:r>
            <a:r>
              <a:rPr lang="tr-TR" dirty="0">
                <a:hlinkClick r:id="rId9" action="ppaction://hlinkfile" tooltip="1443"/>
              </a:rPr>
              <a:t>1443</a:t>
            </a:r>
            <a:r>
              <a:rPr lang="tr-TR" dirty="0"/>
              <a:t> yılında Osmanlı Padişahı </a:t>
            </a:r>
            <a:r>
              <a:rPr lang="tr-TR" dirty="0">
                <a:hlinkClick r:id="rId10" action="ppaction://hlinkfile" tooltip="II. Murat"/>
              </a:rPr>
              <a:t>II. Murat</a:t>
            </a:r>
            <a:r>
              <a:rPr lang="tr-TR" dirty="0"/>
              <a:t> tarafından, dönemin </a:t>
            </a:r>
            <a:r>
              <a:rPr lang="tr-TR" dirty="0" err="1"/>
              <a:t>başmimarı</a:t>
            </a:r>
            <a:r>
              <a:rPr lang="tr-TR" dirty="0"/>
              <a:t> </a:t>
            </a:r>
            <a:r>
              <a:rPr lang="tr-TR" b="1" dirty="0" err="1"/>
              <a:t>Müslihiddin'</a:t>
            </a:r>
            <a:r>
              <a:rPr lang="tr-TR" dirty="0" err="1"/>
              <a:t>e</a:t>
            </a:r>
            <a:r>
              <a:rPr lang="tr-TR" dirty="0"/>
              <a:t> yaptırıldı. Köprünün yapımında </a:t>
            </a:r>
            <a:r>
              <a:rPr lang="tr-TR" dirty="0" err="1"/>
              <a:t>başmimar</a:t>
            </a:r>
            <a:r>
              <a:rPr lang="tr-TR" dirty="0"/>
              <a:t> Usta </a:t>
            </a:r>
            <a:r>
              <a:rPr lang="tr-TR" dirty="0" err="1"/>
              <a:t>Muslihinddin</a:t>
            </a:r>
            <a:r>
              <a:rPr lang="tr-TR" dirty="0"/>
              <a:t> ile </a:t>
            </a:r>
            <a:r>
              <a:rPr lang="tr-TR" b="1" dirty="0"/>
              <a:t>Mimar Mehmet</a:t>
            </a:r>
            <a:r>
              <a:rPr lang="tr-TR" dirty="0"/>
              <a:t> birlikte çalıştı.</a:t>
            </a:r>
          </a:p>
          <a:p>
            <a:pPr>
              <a:defRPr/>
            </a:pPr>
            <a:r>
              <a:rPr lang="tr-TR" b="1" dirty="0"/>
              <a:t>1.392 metre</a:t>
            </a:r>
            <a:r>
              <a:rPr lang="tr-TR" dirty="0"/>
              <a:t> uzunluğunda, </a:t>
            </a:r>
            <a:r>
              <a:rPr lang="tr-TR" b="1" dirty="0"/>
              <a:t>6.80 metre</a:t>
            </a:r>
            <a:r>
              <a:rPr lang="tr-TR" dirty="0"/>
              <a:t> genişliğindeki köprünün </a:t>
            </a:r>
            <a:r>
              <a:rPr lang="tr-TR" b="1" dirty="0"/>
              <a:t>174 kemer</a:t>
            </a:r>
            <a:r>
              <a:rPr lang="tr-TR" dirty="0"/>
              <a:t>i vardır. Kemerlerinin bazıları sivri, bazıları yuvarlaktır. Köprünün yüksekliği ve genişliği yer yer değişir. Bazı ayaklarında </a:t>
            </a:r>
            <a:r>
              <a:rPr lang="tr-TR" dirty="0" err="1"/>
              <a:t>selyaranlar</a:t>
            </a:r>
            <a:r>
              <a:rPr lang="tr-TR" dirty="0"/>
              <a:t>, üstünde balkonlar vardır. Taş ayaklar arasında fil, aslan, kuş figürleri dikkat çeker.</a:t>
            </a:r>
          </a:p>
          <a:p>
            <a:pPr>
              <a:defRPr/>
            </a:pPr>
            <a:r>
              <a:rPr lang="tr-TR" dirty="0"/>
              <a:t>Köprü, </a:t>
            </a:r>
            <a:r>
              <a:rPr lang="tr-TR" dirty="0">
                <a:hlinkClick r:id="rId11" action="ppaction://hlinkfile" tooltip="Osmanlı Devleti"/>
              </a:rPr>
              <a:t>Osmanlı</a:t>
            </a:r>
            <a:r>
              <a:rPr lang="tr-TR" dirty="0"/>
              <a:t>'nın Balkanlar'a yapacağı fetihlerde doğal bir engel olarak karşılarına çıkan </a:t>
            </a:r>
            <a:r>
              <a:rPr lang="tr-TR" b="1" dirty="0"/>
              <a:t>Ergene Nehri</a:t>
            </a:r>
            <a:r>
              <a:rPr lang="tr-TR" dirty="0"/>
              <a:t>’ni aşmak için kurulmuştu. Daha önce yapılan tahta köprülerin nehrin suları ile yıkılması üzerine yapılan taş köprü, Türk ordusunun akınlarını kışın da sürdürebilmesini sağladı. Uzun Köprü inşa edildiğinde köprünün başına cami ile imaret yapılmış ve Ergene Şehri adıyla bir ilçe inşa edilmiştir.</a:t>
            </a:r>
          </a:p>
          <a:p>
            <a:pPr>
              <a:defRPr/>
            </a:pPr>
            <a:r>
              <a:rPr lang="tr-TR" dirty="0"/>
              <a:t>Köprü, en son </a:t>
            </a:r>
            <a:r>
              <a:rPr lang="tr-TR" dirty="0">
                <a:hlinkClick r:id="rId12" action="ppaction://hlinkfile" tooltip="1963"/>
              </a:rPr>
              <a:t>1963</a:t>
            </a:r>
            <a:r>
              <a:rPr lang="tr-TR" dirty="0"/>
              <a:t>’te onarıldı. Bu onarım sırasında üzerine beton dökülerek tarihi kimliğine zarar verilmiştir. Tarihi köprü üzerinden halen Edirne-İzmir Devlet karayolu geçmektedir. Köprü, günümüzde yıkılma tehlikesi ile karı karşıyadır.</a:t>
            </a:r>
          </a:p>
          <a:p>
            <a:pPr>
              <a:defRPr/>
            </a:pPr>
            <a:endParaRPr lang="tr-TR" dirty="0"/>
          </a:p>
        </p:txBody>
      </p:sp>
      <p:sp>
        <p:nvSpPr>
          <p:cNvPr id="268292"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5511F131-0D5B-468C-984F-AC75A8F828FC}" type="slidenum">
              <a:rPr lang="tr-TR" altLang="tr-TR">
                <a:solidFill>
                  <a:prstClr val="black"/>
                </a:solidFill>
              </a:rPr>
              <a:pPr>
                <a:spcBef>
                  <a:spcPct val="0"/>
                </a:spcBef>
              </a:pPr>
              <a:t>103</a:t>
            </a:fld>
            <a:endParaRPr lang="tr-TR" altLang="tr-TR">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1 Slayt Görüntüsü Yer Tutucusu"/>
          <p:cNvSpPr>
            <a:spLocks noGrp="1" noRot="1" noChangeAspect="1" noChangeArrowheads="1" noTextEdit="1"/>
          </p:cNvSpPr>
          <p:nvPr>
            <p:ph type="sldImg"/>
          </p:nvPr>
        </p:nvSpPr>
        <p:spPr>
          <a:ln/>
        </p:spPr>
      </p:sp>
      <p:sp>
        <p:nvSpPr>
          <p:cNvPr id="269315"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b="1" smtClean="0"/>
              <a:t>Edirne İkinci Beyazıt Köprüsü</a:t>
            </a:r>
            <a:r>
              <a:rPr lang="tr-TR" altLang="tr-TR" smtClean="0"/>
              <a:t>, </a:t>
            </a:r>
            <a:r>
              <a:rPr lang="tr-TR" altLang="tr-TR" smtClean="0">
                <a:hlinkClick r:id="rId3" action="ppaction://hlinkfile" tooltip="II. Bayezid"/>
              </a:rPr>
              <a:t>II. Bayezid</a:t>
            </a:r>
            <a:r>
              <a:rPr lang="tr-TR" altLang="tr-TR" smtClean="0"/>
              <a:t> tarafından </a:t>
            </a:r>
            <a:r>
              <a:rPr lang="tr-TR" altLang="tr-TR" smtClean="0">
                <a:hlinkClick r:id="rId4" action="ppaction://hlinkfile" tooltip="Edirne"/>
              </a:rPr>
              <a:t>Edirne</a:t>
            </a:r>
            <a:r>
              <a:rPr lang="tr-TR" altLang="tr-TR" smtClean="0"/>
              <a:t>'de </a:t>
            </a:r>
            <a:r>
              <a:rPr lang="tr-TR" altLang="tr-TR" smtClean="0">
                <a:hlinkClick r:id="rId5" action="ppaction://hlinkfile" tooltip="Tunca Nehri"/>
              </a:rPr>
              <a:t>Tunca</a:t>
            </a:r>
            <a:r>
              <a:rPr lang="tr-TR" altLang="tr-TR" smtClean="0"/>
              <a:t> nehri üzerinde inşa ettirilen köprü.</a:t>
            </a:r>
          </a:p>
          <a:p>
            <a:r>
              <a:rPr lang="tr-TR" altLang="tr-TR" smtClean="0"/>
              <a:t>II. Bayezid Edirne'deki </a:t>
            </a:r>
            <a:r>
              <a:rPr lang="tr-TR" altLang="tr-TR" smtClean="0">
                <a:hlinkClick r:id="rId6" action="ppaction://hlinkfile" tooltip="İkinci Bayezid Külliyesi"/>
              </a:rPr>
              <a:t>büyük külliyesinin</a:t>
            </a:r>
            <a:r>
              <a:rPr lang="tr-TR" altLang="tr-TR" smtClean="0"/>
              <a:t> şehirle bağlantısını sağlamak amacıyla bu köprüyü inşa ettirdi. Yeni imaret köprüsü ismiyle de anılan köprünün </a:t>
            </a:r>
            <a:r>
              <a:rPr lang="tr-TR" altLang="tr-TR" smtClean="0">
                <a:hlinkClick r:id="rId7" action="ppaction://hlinkfile" tooltip="Kitabe"/>
              </a:rPr>
              <a:t>kitabesi</a:t>
            </a:r>
            <a:r>
              <a:rPr lang="tr-TR" altLang="tr-TR" smtClean="0"/>
              <a:t> yoktur. Köprünün uzunluğu 100 metre genişliği ise 6 metre civarındadır. Kesme taşlardan inşa edilmiş Köprünün 6 adet, sivri kemerli gözü vardır. Köprünün ortasındaki en büyük kemerin açıklığı 10 metredir. Ayrıca büyük kemerin yanında iki </a:t>
            </a:r>
            <a:r>
              <a:rPr lang="tr-TR" altLang="tr-TR" smtClean="0">
                <a:hlinkClick r:id="rId8" action="ppaction://hlinkfile" tooltip="Su"/>
              </a:rPr>
              <a:t>su</a:t>
            </a:r>
            <a:r>
              <a:rPr lang="tr-TR" altLang="tr-TR" smtClean="0"/>
              <a:t> tahliye gözü bulunmaktadır</a:t>
            </a:r>
          </a:p>
          <a:p>
            <a:endParaRPr lang="tr-TR" altLang="tr-TR" smtClean="0"/>
          </a:p>
        </p:txBody>
      </p:sp>
      <p:sp>
        <p:nvSpPr>
          <p:cNvPr id="269316"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3C013040-1085-4E7A-8221-91FF7CC06213}" type="slidenum">
              <a:rPr lang="tr-TR" altLang="tr-TR">
                <a:solidFill>
                  <a:prstClr val="black"/>
                </a:solidFill>
              </a:rPr>
              <a:pPr>
                <a:spcBef>
                  <a:spcPct val="0"/>
                </a:spcBef>
              </a:pPr>
              <a:t>104</a:t>
            </a:fld>
            <a:endParaRPr lang="tr-TR" altLang="tr-T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92500"/>
          </a:bodyPr>
          <a:lstStyle/>
          <a:p>
            <a:pPr>
              <a:defRPr/>
            </a:pPr>
            <a:r>
              <a:rPr lang="tr-TR" b="1" dirty="0"/>
              <a:t>Bursa Ulu Camii</a:t>
            </a:r>
            <a:r>
              <a:rPr lang="tr-TR" dirty="0"/>
              <a:t>, aslen zaviye olarak yapılan, sonradan cami olarak kullanılmaya başlanmış olmasına rağmen çok ayaklı cami şemasının en klasik ve anıtsal örneği sayılır. </a:t>
            </a:r>
            <a:r>
              <a:rPr lang="tr-TR" dirty="0">
                <a:hlinkClick r:id="rId3" action="ppaction://hlinkfile" tooltip="I. Bayezid"/>
              </a:rPr>
              <a:t>I. </a:t>
            </a:r>
            <a:r>
              <a:rPr lang="tr-TR" dirty="0" err="1">
                <a:hlinkClick r:id="rId3" action="ppaction://hlinkfile" tooltip="I. Bayezid"/>
              </a:rPr>
              <a:t>Bayezid</a:t>
            </a:r>
            <a:r>
              <a:rPr lang="tr-TR" dirty="0"/>
              <a:t> tarafından </a:t>
            </a:r>
            <a:r>
              <a:rPr lang="tr-TR" dirty="0">
                <a:hlinkClick r:id="rId4" action="ppaction://hlinkfile" tooltip="1396"/>
              </a:rPr>
              <a:t>1396</a:t>
            </a:r>
            <a:r>
              <a:rPr lang="tr-TR" dirty="0"/>
              <a:t>-</a:t>
            </a:r>
            <a:r>
              <a:rPr lang="tr-TR" dirty="0">
                <a:hlinkClick r:id="rId5" action="ppaction://hlinkfile" tooltip="1400"/>
              </a:rPr>
              <a:t>1400</a:t>
            </a:r>
            <a:r>
              <a:rPr lang="tr-TR" dirty="0"/>
              <a:t> yılları arasında yaptırılmıştır. Dikdörtgen planlı cami yaklaşık toplam 5000 metrekare boyutlarında olup 20 kubbe ile örtülüdür. Sekizgen kasnaklara oturan kubbeler mihrap duvarına dik beş sıra halinde dizilmiştir. Kasnaklar mihrap ekseni üzerindekiler en yüksek olmak üzere yanlara doğru gidildikçe her sırada daha alçak düzenlenmiştir.</a:t>
            </a:r>
          </a:p>
          <a:p>
            <a:pPr>
              <a:defRPr/>
            </a:pPr>
            <a:r>
              <a:rPr lang="tr-TR" dirty="0"/>
              <a:t>Düzgün kesme taşlarla inşa edilmiş kalın beden duvarlarının masif etkisini hafifletmek için cephelerde her kubbe sırası hizasına gelmek üzere sağır sivri kemerler yapılmıştır. Her kemerin içinde iki sıra halinde ikişer pencere yer alır. Bunların gerek biçimleri gerek boyutları her cephede farklıdır. Son cemaat yeri bulunmayan yapının kuzey cephesinde köşelerde sonradan yapılan iki minare vardır. Minarelerin ikisi de beden duvarına oturmaz, yerden başlar. Batı köşesindeki minare </a:t>
            </a:r>
            <a:r>
              <a:rPr lang="tr-TR" dirty="0">
                <a:hlinkClick r:id="rId3" action="ppaction://hlinkfile" tooltip="I. Bayezid"/>
              </a:rPr>
              <a:t>I. </a:t>
            </a:r>
            <a:r>
              <a:rPr lang="tr-TR" dirty="0" err="1">
                <a:hlinkClick r:id="rId3" action="ppaction://hlinkfile" tooltip="I. Bayezid"/>
              </a:rPr>
              <a:t>Bayezid</a:t>
            </a:r>
            <a:r>
              <a:rPr lang="tr-TR" dirty="0"/>
              <a:t> tarafından yaptırılmıştır. Sekizgen biçimli kürsüsü bütünüyle mermerden, gövdesi tuğladandır. </a:t>
            </a:r>
            <a:r>
              <a:rPr lang="tr-TR" dirty="0">
                <a:hlinkClick r:id="rId6" action="ppaction://hlinkfile" tooltip="I. Mehmet"/>
              </a:rPr>
              <a:t>I. Mehmet</a:t>
            </a:r>
            <a:r>
              <a:rPr lang="tr-TR" dirty="0"/>
              <a:t>'in yaptırdığı söylenen doğu köşesindeki kare kürsülü minare, caminin beden duvarından da 1 m kadar ayrıktır.</a:t>
            </a:r>
          </a:p>
          <a:p>
            <a:pPr>
              <a:defRPr/>
            </a:pPr>
            <a:r>
              <a:rPr lang="tr-TR" dirty="0"/>
              <a:t>Şerefeler her iki minarede de aynı olup tuğlalı </a:t>
            </a:r>
            <a:r>
              <a:rPr lang="tr-TR" dirty="0" err="1"/>
              <a:t>mukarnaslarla</a:t>
            </a:r>
            <a:r>
              <a:rPr lang="tr-TR" dirty="0"/>
              <a:t> bezelidir. Kurşun kaplı külahlar </a:t>
            </a:r>
            <a:r>
              <a:rPr lang="tr-TR" dirty="0">
                <a:hlinkClick r:id="rId7" action="ppaction://hlinkfile" tooltip="1889"/>
              </a:rPr>
              <a:t>1889</a:t>
            </a:r>
            <a:r>
              <a:rPr lang="tr-TR" dirty="0"/>
              <a:t>'daki yangında ortadan kalkınca, bugünkü boğumlu taş külahlar yapılmıştır.Türk </a:t>
            </a:r>
            <a:r>
              <a:rPr lang="tr-TR" dirty="0" err="1"/>
              <a:t>islam</a:t>
            </a:r>
            <a:r>
              <a:rPr lang="tr-TR" dirty="0"/>
              <a:t> dünyasının en eski camilerinden birisi ulu camiidir. Minberin giriş kapısının üzerindeki kitabede altın yaldızla Osmanlıca olarak, 'Yıldırım Beyazıt Han tarafından hicri 804 (miladı </a:t>
            </a:r>
            <a:r>
              <a:rPr lang="tr-TR" dirty="0">
                <a:hlinkClick r:id="rId8" action="ppaction://hlinkfile" tooltip="1399"/>
              </a:rPr>
              <a:t>1399</a:t>
            </a:r>
            <a:r>
              <a:rPr lang="tr-TR" dirty="0"/>
              <a:t>) yılında yaptırılmıştır' ibaresi yer alıyor. </a:t>
            </a:r>
            <a:r>
              <a:rPr lang="tr-TR" dirty="0">
                <a:hlinkClick r:id="rId9" action="ppaction://hlinkfile" tooltip="Bursa"/>
              </a:rPr>
              <a:t>Bursa</a:t>
            </a:r>
            <a:r>
              <a:rPr lang="tr-TR" dirty="0"/>
              <a:t> kent merkezinde, Atatürk Caddesi üzerindedir.</a:t>
            </a:r>
          </a:p>
          <a:p>
            <a:pPr>
              <a:defRPr/>
            </a:pPr>
            <a:endParaRPr lang="tr-TR" dirty="0"/>
          </a:p>
        </p:txBody>
      </p:sp>
      <p:sp>
        <p:nvSpPr>
          <p:cNvPr id="23654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2B4A7740-E7E7-4E61-8C46-6A7E974BADF4}" type="slidenum">
              <a:rPr lang="tr-TR" altLang="tr-TR">
                <a:solidFill>
                  <a:prstClr val="black"/>
                </a:solidFill>
              </a:rPr>
              <a:pPr>
                <a:spcBef>
                  <a:spcPct val="0"/>
                </a:spcBef>
              </a:pPr>
              <a:t>29</a:t>
            </a:fld>
            <a:endParaRPr lang="tr-TR" altLang="tr-TR">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ayt Görüntüsü Yer Tutucusu 1"/>
          <p:cNvSpPr>
            <a:spLocks noGrp="1" noRot="1" noChangeAspect="1" noTextEdit="1"/>
          </p:cNvSpPr>
          <p:nvPr>
            <p:ph type="sldImg"/>
          </p:nvPr>
        </p:nvSpPr>
        <p:spPr>
          <a:ln/>
        </p:spPr>
      </p:sp>
      <p:sp>
        <p:nvSpPr>
          <p:cNvPr id="23757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i="1" smtClean="0"/>
              <a:t>Bursa ilk Osmanlı başkentidir. Erken dönem Osmanlı sanatının temelleri bu şehir de ve şüphe yok ki Güney Doğu Marmara bölgesinde atılmıştır. 14. yy ın sonunda Osmanlı Devleti Anadolu’daki Türk beylikleri arasında birliği sağlamayı başarmış ve bundan kaynaklanan istikrarla Balkan fetih hareketlerine hız vermiştir. Bu durumu engellemek isteyen Roma, bir haçlı seferi çağrısında bulunur. Haçlı ordusu ve Osmanlı orduları Niğbolu önlerinde karşılaşırlar.</a:t>
            </a:r>
            <a:endParaRPr lang="tr-TR" altLang="tr-TR" smtClean="0"/>
          </a:p>
          <a:p>
            <a:r>
              <a:rPr lang="tr-TR" altLang="tr-TR" i="1" smtClean="0"/>
              <a:t>Rivayete göre, Sultan Bayezid buradan muzafferle ayrıldığı takdirde 20 cami yaptırma adağında bulunur. Allah’ın nasip etmesiyle galip gelen sultan verdiği sözü tutmak için damadı Emir Sultan hazretleri ile istişare yapmaktadır. Emir Sultan Hazretleri 20 cami yaptırmak yerine 20 kubbeli Bursa’nın her yerinden görünen büyük bir cami yaptırmayı önerir. İşte bu şekilde 1397 yılında Bursa Ulucami’nin inşaatına başlanır. </a:t>
            </a:r>
            <a:endParaRPr lang="tr-TR" altLang="tr-TR" smtClean="0"/>
          </a:p>
          <a:p>
            <a:r>
              <a:rPr lang="tr-TR" altLang="tr-TR" i="1" smtClean="0"/>
              <a:t>Camide çalınanlar hariç 132 adet hat eseri bulunmaktadır. </a:t>
            </a:r>
            <a:endParaRPr lang="tr-TR" altLang="tr-TR" smtClean="0"/>
          </a:p>
        </p:txBody>
      </p:sp>
      <p:sp>
        <p:nvSpPr>
          <p:cNvPr id="23757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fld id="{BD201FE0-4427-4C30-AD4F-3848154DB8C0}" type="slidenum">
              <a:rPr lang="tr-TR" altLang="tr-TR">
                <a:solidFill>
                  <a:prstClr val="black"/>
                </a:solidFill>
                <a:latin typeface="Calibri" pitchFamily="34" charset="0"/>
              </a:rPr>
              <a:pPr/>
              <a:t>30</a:t>
            </a:fld>
            <a:endParaRPr lang="tr-TR" altLang="tr-TR">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lnSpcReduction="10000"/>
          </a:bodyPr>
          <a:lstStyle/>
          <a:p>
            <a:pPr>
              <a:defRPr/>
            </a:pPr>
            <a:r>
              <a:rPr lang="tr-TR" b="1" dirty="0"/>
              <a:t>Eski Cami</a:t>
            </a:r>
            <a:r>
              <a:rPr lang="tr-TR" dirty="0"/>
              <a:t>, Osmanlı tarihinde </a:t>
            </a:r>
            <a:r>
              <a:rPr lang="tr-TR" dirty="0">
                <a:hlinkClick r:id="rId3" action="ppaction://hlinkfile" tooltip="Fetret Devri"/>
              </a:rPr>
              <a:t>Fetret Devri</a:t>
            </a:r>
            <a:r>
              <a:rPr lang="tr-TR" dirty="0"/>
              <a:t> diye anılan dönemde </a:t>
            </a:r>
            <a:r>
              <a:rPr lang="tr-TR" dirty="0">
                <a:hlinkClick r:id="rId4" action="ppaction://hlinkfile" tooltip="Süleyman Çelebi (şehzade)"/>
              </a:rPr>
              <a:t>Emir Süleyman Çelebi </a:t>
            </a:r>
            <a:r>
              <a:rPr lang="tr-TR" i="1" dirty="0">
                <a:hlinkClick r:id="rId4" action="ppaction://hlinkfile" tooltip="Süleyman Çelebi (şehzade)"/>
              </a:rPr>
              <a:t>( I. Rumeli Sultanı )</a:t>
            </a:r>
            <a:r>
              <a:rPr lang="tr-TR" dirty="0"/>
              <a:t> tarafından </a:t>
            </a:r>
            <a:r>
              <a:rPr lang="tr-TR" dirty="0">
                <a:hlinkClick r:id="rId5" action="ppaction://hlinkfile" tooltip="1403"/>
              </a:rPr>
              <a:t>1403</a:t>
            </a:r>
            <a:r>
              <a:rPr lang="tr-TR" dirty="0"/>
              <a:t> yılında </a:t>
            </a:r>
            <a:r>
              <a:rPr lang="tr-TR" dirty="0" err="1"/>
              <a:t>inşaasına</a:t>
            </a:r>
            <a:r>
              <a:rPr lang="tr-TR" dirty="0"/>
              <a:t> başlanılmış, </a:t>
            </a:r>
            <a:r>
              <a:rPr lang="tr-TR" dirty="0">
                <a:hlinkClick r:id="rId6" action="ppaction://hlinkfile" tooltip="I. Mehmet"/>
              </a:rPr>
              <a:t>Sultan </a:t>
            </a:r>
            <a:r>
              <a:rPr lang="tr-TR" dirty="0" err="1">
                <a:hlinkClick r:id="rId6" action="ppaction://hlinkfile" tooltip="I. Mehmet"/>
              </a:rPr>
              <a:t>Mehmed</a:t>
            </a:r>
            <a:r>
              <a:rPr lang="tr-TR" dirty="0">
                <a:hlinkClick r:id="rId6" action="ppaction://hlinkfile" tooltip="I. Mehmet"/>
              </a:rPr>
              <a:t> Çelebi</a:t>
            </a:r>
            <a:r>
              <a:rPr lang="tr-TR" dirty="0"/>
              <a:t> tarafından (</a:t>
            </a:r>
            <a:r>
              <a:rPr lang="tr-TR" dirty="0">
                <a:hlinkClick r:id="rId7" action="ppaction://hlinkfile" tooltip="1414"/>
              </a:rPr>
              <a:t>1414</a:t>
            </a:r>
            <a:r>
              <a:rPr lang="tr-TR" dirty="0"/>
              <a:t>)'da tamamlanmış </a:t>
            </a:r>
            <a:r>
              <a:rPr lang="tr-TR" dirty="0">
                <a:hlinkClick r:id="rId8" action="ppaction://hlinkfile" tooltip="Edirne"/>
              </a:rPr>
              <a:t>Edirne</a:t>
            </a:r>
            <a:r>
              <a:rPr lang="tr-TR" dirty="0"/>
              <a:t> camisidir. Edirne'de zamanımıza ulaşmış ilk </a:t>
            </a:r>
            <a:r>
              <a:rPr lang="tr-TR" dirty="0" err="1"/>
              <a:t>orjinal</a:t>
            </a:r>
            <a:r>
              <a:rPr lang="tr-TR" dirty="0"/>
              <a:t> abidevi yapı olarak da bilinir</a:t>
            </a:r>
            <a:r>
              <a:rPr lang="tr-TR" baseline="30000" dirty="0">
                <a:hlinkClick r:id="rId9" action="ppaction://hlinkfile"/>
              </a:rPr>
              <a:t>[1]</a:t>
            </a:r>
            <a:r>
              <a:rPr lang="tr-TR" dirty="0"/>
              <a:t>. Osmanlı </a:t>
            </a:r>
            <a:r>
              <a:rPr lang="tr-TR" dirty="0" err="1"/>
              <a:t>Padisahlarından</a:t>
            </a:r>
            <a:r>
              <a:rPr lang="tr-TR" dirty="0"/>
              <a:t> </a:t>
            </a:r>
            <a:r>
              <a:rPr lang="tr-TR" dirty="0">
                <a:hlinkClick r:id="rId10" action="ppaction://hlinkfile" tooltip="II. Ahmet"/>
              </a:rPr>
              <a:t>II. Ahmet</a:t>
            </a:r>
            <a:r>
              <a:rPr lang="tr-TR" dirty="0"/>
              <a:t> ve </a:t>
            </a:r>
            <a:r>
              <a:rPr lang="tr-TR" dirty="0">
                <a:hlinkClick r:id="rId11" action="ppaction://hlinkfile" tooltip="II. Mustafa"/>
              </a:rPr>
              <a:t>II. Mustafa</a:t>
            </a:r>
            <a:r>
              <a:rPr lang="tr-TR" dirty="0"/>
              <a:t>’ya bu camide Kılıç Kuşanma törenleri yapılmıştır.</a:t>
            </a:r>
          </a:p>
          <a:p>
            <a:pPr>
              <a:defRPr/>
            </a:pPr>
            <a:r>
              <a:rPr lang="tr-TR" dirty="0">
                <a:hlinkClick r:id="rId12" action="ppaction://hlinkfile" tooltip="1749"/>
              </a:rPr>
              <a:t>1749</a:t>
            </a:r>
            <a:r>
              <a:rPr lang="tr-TR" dirty="0"/>
              <a:t> yılında yangından, </a:t>
            </a:r>
            <a:r>
              <a:rPr lang="tr-TR" dirty="0">
                <a:hlinkClick r:id="rId13" action="ppaction://hlinkfile" tooltip="1752"/>
              </a:rPr>
              <a:t>1752</a:t>
            </a:r>
            <a:r>
              <a:rPr lang="tr-TR" dirty="0"/>
              <a:t>'de de depremden zarar görmüş; </a:t>
            </a:r>
            <a:r>
              <a:rPr lang="tr-TR" dirty="0">
                <a:hlinkClick r:id="rId14" action="ppaction://hlinkfile" tooltip="I. Mahmud"/>
              </a:rPr>
              <a:t>Sultan I. </a:t>
            </a:r>
            <a:r>
              <a:rPr lang="tr-TR" dirty="0" err="1">
                <a:hlinkClick r:id="rId14" action="ppaction://hlinkfile" tooltip="I. Mahmud"/>
              </a:rPr>
              <a:t>Mahmud</a:t>
            </a:r>
            <a:r>
              <a:rPr lang="tr-TR" dirty="0"/>
              <a:t> devrinde tamir ettirilmiştir. </a:t>
            </a:r>
            <a:r>
              <a:rPr lang="tr-TR" dirty="0">
                <a:hlinkClick r:id="rId15" action="ppaction://hlinkfile" tooltip="1924"/>
              </a:rPr>
              <a:t>1924</a:t>
            </a:r>
            <a:r>
              <a:rPr lang="tr-TR" dirty="0"/>
              <a:t>-</a:t>
            </a:r>
            <a:r>
              <a:rPr lang="tr-TR" dirty="0">
                <a:hlinkClick r:id="rId16" action="ppaction://hlinkfile" tooltip="1934"/>
              </a:rPr>
              <a:t>1934</a:t>
            </a:r>
            <a:r>
              <a:rPr lang="tr-TR" dirty="0"/>
              <a:t> yıllarında tekrar esaslı bir tamirden geçmiştir. Caminin yan kapısı üzerindeki kitabeden mimarının </a:t>
            </a:r>
            <a:r>
              <a:rPr lang="tr-TR" dirty="0">
                <a:hlinkClick r:id="rId17" action="ppaction://hlinkfile" tooltip="Konyalı Hacı Alâaddin (sayfa mevcut değil)"/>
              </a:rPr>
              <a:t>Konyalı Hacı </a:t>
            </a:r>
            <a:r>
              <a:rPr lang="tr-TR" dirty="0" err="1">
                <a:hlinkClick r:id="rId17" action="ppaction://hlinkfile" tooltip="Konyalı Hacı Alâaddin (sayfa mevcut değil)"/>
              </a:rPr>
              <a:t>Alâaddin</a:t>
            </a:r>
            <a:r>
              <a:rPr lang="tr-TR" dirty="0"/>
              <a:t>, kalfasının da </a:t>
            </a:r>
            <a:r>
              <a:rPr lang="tr-TR" dirty="0">
                <a:hlinkClick r:id="rId18" action="ppaction://hlinkfile" tooltip="Ömer ibn-i İbrahim (sayfa mevcut değil)"/>
              </a:rPr>
              <a:t>Ömer </a:t>
            </a:r>
            <a:r>
              <a:rPr lang="tr-TR" dirty="0" err="1">
                <a:hlinkClick r:id="rId18" action="ppaction://hlinkfile" tooltip="Ömer ibn-i İbrahim (sayfa mevcut değil)"/>
              </a:rPr>
              <a:t>ibn</a:t>
            </a:r>
            <a:r>
              <a:rPr lang="tr-TR" dirty="0">
                <a:hlinkClick r:id="rId18" action="ppaction://hlinkfile" tooltip="Ömer ibn-i İbrahim (sayfa mevcut değil)"/>
              </a:rPr>
              <a:t>-i İbrahim</a:t>
            </a:r>
            <a:r>
              <a:rPr lang="tr-TR" dirty="0"/>
              <a:t> olduğunu öğreniyoruz.</a:t>
            </a:r>
          </a:p>
          <a:p>
            <a:pPr>
              <a:defRPr/>
            </a:pPr>
            <a:r>
              <a:rPr lang="tr-TR" dirty="0"/>
              <a:t>Eski Cami</a:t>
            </a:r>
          </a:p>
          <a:p>
            <a:pPr>
              <a:defRPr/>
            </a:pPr>
            <a:r>
              <a:rPr lang="tr-TR" dirty="0"/>
              <a:t>II. Murat döneminde Edirne’ye gelen ve Camiye girerek vaaz </a:t>
            </a:r>
            <a:r>
              <a:rPr lang="tr-TR" dirty="0" err="1"/>
              <a:t>verdigi</a:t>
            </a:r>
            <a:r>
              <a:rPr lang="tr-TR" dirty="0"/>
              <a:t> Söylenen </a:t>
            </a:r>
            <a:r>
              <a:rPr lang="tr-TR" dirty="0">
                <a:hlinkClick r:id="rId19" action="ppaction://hlinkfile" tooltip="Hacı Bayram Veli"/>
              </a:rPr>
              <a:t>Hacı Bayram Veli</a:t>
            </a:r>
            <a:r>
              <a:rPr lang="tr-TR" dirty="0"/>
              <a:t>’nin anısına duyulan saygı nedeniyle vaaz kürsüsü imamlarca kullanılmaz</a:t>
            </a:r>
            <a:r>
              <a:rPr lang="tr-TR" baseline="30000" dirty="0">
                <a:hlinkClick r:id="rId9" action="ppaction://hlinkfile"/>
              </a:rPr>
              <a:t>[1]</a:t>
            </a:r>
            <a:r>
              <a:rPr lang="tr-TR" dirty="0"/>
              <a:t>. Ayrıca Kabe’den </a:t>
            </a:r>
            <a:r>
              <a:rPr lang="tr-TR" dirty="0" err="1"/>
              <a:t>getirildigi</a:t>
            </a:r>
            <a:r>
              <a:rPr lang="tr-TR" dirty="0"/>
              <a:t> rivayet edilen ve mihrabın </a:t>
            </a:r>
            <a:r>
              <a:rPr lang="tr-TR" dirty="0" err="1"/>
              <a:t>sagında</a:t>
            </a:r>
            <a:r>
              <a:rPr lang="tr-TR" dirty="0"/>
              <a:t> bulunan Kabe Tası, özel bir ziyaret noktasıdır</a:t>
            </a:r>
            <a:r>
              <a:rPr lang="tr-TR" baseline="30000" dirty="0">
                <a:hlinkClick r:id="rId9" action="ppaction://hlinkfile"/>
              </a:rPr>
              <a:t>[1]</a:t>
            </a:r>
            <a:r>
              <a:rPr lang="tr-TR" dirty="0"/>
              <a:t>.</a:t>
            </a:r>
          </a:p>
          <a:p>
            <a:pPr>
              <a:defRPr/>
            </a:pPr>
            <a:r>
              <a:rPr lang="tr-TR" dirty="0"/>
              <a:t>Caminin kuzey ve kuzeydoğuda iki minaresi bulunur.</a:t>
            </a:r>
          </a:p>
          <a:p>
            <a:pPr>
              <a:defRPr/>
            </a:pPr>
            <a:r>
              <a:rPr lang="tr-TR" dirty="0"/>
              <a:t>Caminin beyaza boyanmış duvarları ve payeleri üzerinde 18. Ve 20. yüzyıllarda yazılmış çeşitli yazılar vardır. Bunların bazıları </a:t>
            </a:r>
            <a:r>
              <a:rPr lang="tr-TR" dirty="0">
                <a:hlinkClick r:id="rId14" action="ppaction://hlinkfile" tooltip="I. Mahmud"/>
              </a:rPr>
              <a:t>Sultan I </a:t>
            </a:r>
            <a:r>
              <a:rPr lang="tr-TR" dirty="0" err="1">
                <a:hlinkClick r:id="rId14" action="ppaction://hlinkfile" tooltip="I. Mahmud"/>
              </a:rPr>
              <a:t>Mahmud</a:t>
            </a:r>
            <a:r>
              <a:rPr lang="tr-TR" dirty="0"/>
              <a:t> zamanında, bazısı da 1863 yılındaki onarımda ilave edilmiştir. Sonraki dönemlerde de zamanın ünlü hattatları yazılarını buraya vermiş veya yerine yazmışlardır. Minberin sağındaki altın yaldızlı besmele de </a:t>
            </a:r>
            <a:r>
              <a:rPr lang="tr-TR" dirty="0">
                <a:hlinkClick r:id="rId20" action="ppaction://hlinkfile" tooltip="II. Abdülhamit"/>
              </a:rPr>
              <a:t>Sultan II </a:t>
            </a:r>
            <a:r>
              <a:rPr lang="tr-TR" dirty="0" err="1">
                <a:hlinkClick r:id="rId20" action="ppaction://hlinkfile" tooltip="II. Abdülhamit"/>
              </a:rPr>
              <a:t>Abdülhamid’in</a:t>
            </a:r>
            <a:r>
              <a:rPr lang="tr-TR" dirty="0"/>
              <a:t> imzası görülmektedir.</a:t>
            </a:r>
            <a:r>
              <a:rPr lang="tr-TR" baseline="30000" dirty="0">
                <a:hlinkClick r:id="rId21" action="ppaction://hlinkfile"/>
              </a:rPr>
              <a:t>[2]</a:t>
            </a:r>
            <a:endParaRPr lang="tr-TR" dirty="0"/>
          </a:p>
          <a:p>
            <a:pPr>
              <a:defRPr/>
            </a:pPr>
            <a:endParaRPr lang="tr-TR" dirty="0"/>
          </a:p>
        </p:txBody>
      </p:sp>
      <p:sp>
        <p:nvSpPr>
          <p:cNvPr id="238596"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AD92F8AA-5505-40CC-9409-1353DC28F144}" type="slidenum">
              <a:rPr lang="tr-TR" altLang="tr-TR">
                <a:solidFill>
                  <a:prstClr val="black"/>
                </a:solidFill>
              </a:rPr>
              <a:pPr>
                <a:spcBef>
                  <a:spcPct val="0"/>
                </a:spcBef>
              </a:pPr>
              <a:t>37</a:t>
            </a:fld>
            <a:endParaRPr lang="tr-TR" altLang="tr-T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Slayt Görüntüsü Yer Tutucusu"/>
          <p:cNvSpPr>
            <a:spLocks noGrp="1" noRot="1" noChangeAspect="1" noChangeArrowheads="1" noTextEdit="1"/>
          </p:cNvSpPr>
          <p:nvPr>
            <p:ph type="sldImg"/>
          </p:nvPr>
        </p:nvSpPr>
        <p:spPr>
          <a:ln/>
        </p:spPr>
      </p:sp>
      <p:sp>
        <p:nvSpPr>
          <p:cNvPr id="239619" name="2 Not Yer Tutucusu"/>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
        <p:nvSpPr>
          <p:cNvPr id="239620"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C0D8AC3A-4C4F-4BC7-892C-97B7BA31CB33}" type="slidenum">
              <a:rPr lang="tr-TR" altLang="tr-TR">
                <a:solidFill>
                  <a:prstClr val="black"/>
                </a:solidFill>
              </a:rPr>
              <a:pPr>
                <a:spcBef>
                  <a:spcPct val="0"/>
                </a:spcBef>
              </a:pPr>
              <a:t>39</a:t>
            </a:fld>
            <a:endParaRPr lang="tr-TR" altLang="tr-T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40000" lnSpcReduction="20000"/>
          </a:bodyPr>
          <a:lstStyle/>
          <a:p>
            <a:pPr>
              <a:defRPr/>
            </a:pPr>
            <a:r>
              <a:rPr lang="tr-TR" dirty="0"/>
              <a:t>1443-1447 arasında, Sultan II.Murat yaptırmıştır. Cami Osmanlı sanatında erken ile Klasik dönem </a:t>
            </a:r>
            <a:r>
              <a:rPr lang="tr-TR" dirty="0" err="1"/>
              <a:t>uslübu</a:t>
            </a:r>
            <a:r>
              <a:rPr lang="tr-TR" dirty="0"/>
              <a:t> arasında yer alır. Burada,ilk kez uygulanan bir planla karşılaşılmaktadır. 24 m. çapındaki büyük merkezi kubbe, ikisi paye, dördü duvar payesi olmak üzere altı dayanağa oturur. Yanlarda daha küçük ikişer kubbe ile örtülü kare bölümler vardır. Yapı, bir yenilik olarak, enine dikdörtgen bir yapıdır. </a:t>
            </a:r>
          </a:p>
          <a:p>
            <a:pPr>
              <a:defRPr/>
            </a:pPr>
            <a:r>
              <a:rPr lang="tr-TR" dirty="0"/>
              <a:t>Böylece enine gelişen mekana ulaşılmak istenmiştir. Bu planı Mimar Sinan İstanbul camilerinde daha gelişmiş biçimiyle uygulamıştır. Ayrıca, Osmanlı mimarisinde revaklı avlu ilk kez bu Camide kullanılmıştır. Avlunun dört köşelerine minareler yerleştirilmiştir.Üç Şerefeli Cami, bu özellikleriyle sonraki camilere öncü olan anıtsal bir yapıdır. Basamaklı üç kapıdan girilen avlunun Sütunları, serpantinli breş,granit ve mermerdendir. Avlu pencerelerinden ikisinin alınlıkları çini süslemedir. Lacivert ve ak renkli çiniler, bitkisel kıvrık dal bordürü ile çevrilidir. Burada Sultan II.Murat'ın adı geçmektedir. Revak kubbelerindeki özgün kalem işleri, Osmanlı Camileri'ndeki en eski örneklerdir. Camiye adını veren üç şerefeli anıtsal minare, 67.62 m. yüksekliğindedir. Her şerefeye ayrı yollardan çıkılması ilginçtir. Minare gölgesi kırmızı kaştan zikzaklar ve ak karelerle devinim kazanmıştır. Kaidesinde Bursa Kemerli sağır nişler vardır. </a:t>
            </a:r>
          </a:p>
          <a:p>
            <a:pPr>
              <a:defRPr/>
            </a:pPr>
            <a:r>
              <a:rPr lang="tr-TR" dirty="0">
                <a:hlinkClick r:id="rId3" action="ppaction://hlinkfile" tooltip="Sayfa başına git"/>
              </a:rPr>
              <a:t>[Sayfa Başı]</a:t>
            </a:r>
            <a:r>
              <a:rPr lang="tr-TR" dirty="0"/>
              <a:t> </a:t>
            </a:r>
          </a:p>
          <a:p>
            <a:pPr>
              <a:defRPr/>
            </a:pPr>
            <a:r>
              <a:rPr lang="tr-TR" dirty="0"/>
              <a:t>Üç Şerefeli Cami'nin, süslemeleri de ilginçtir. </a:t>
            </a:r>
            <a:r>
              <a:rPr lang="tr-TR" dirty="0" err="1"/>
              <a:t>Taçkapı</a:t>
            </a:r>
            <a:r>
              <a:rPr lang="tr-TR" dirty="0"/>
              <a:t>, </a:t>
            </a:r>
            <a:r>
              <a:rPr lang="tr-TR" dirty="0" err="1"/>
              <a:t>yankapılar</a:t>
            </a:r>
            <a:r>
              <a:rPr lang="tr-TR" dirty="0"/>
              <a:t>,minareler, sütun başlıkları ve pencerelerde mermer, ak ve kiremit rengi taş kullanılmıştır. </a:t>
            </a:r>
            <a:r>
              <a:rPr lang="tr-TR" dirty="0" err="1"/>
              <a:t>Taçkapıda</a:t>
            </a:r>
            <a:r>
              <a:rPr lang="tr-TR" dirty="0"/>
              <a:t> </a:t>
            </a:r>
            <a:r>
              <a:rPr lang="tr-TR" dirty="0" err="1"/>
              <a:t>mukarnaslar</a:t>
            </a:r>
            <a:r>
              <a:rPr lang="tr-TR" dirty="0"/>
              <a:t> ve yan nişlerin üst bölümlerindeki yazıların arasında kıvrık dal ve </a:t>
            </a:r>
            <a:r>
              <a:rPr lang="tr-TR" dirty="0" err="1"/>
              <a:t>rumiler</a:t>
            </a:r>
            <a:r>
              <a:rPr lang="tr-TR" dirty="0"/>
              <a:t> göze çarpar. Büyük kubbede, yan ve avlu revaklarındaki lacivert, al, ak ve sarı renkte kalem işleri vardır. Süslemelerde yazı kuşakları, </a:t>
            </a:r>
            <a:r>
              <a:rPr lang="tr-TR" dirty="0" err="1"/>
              <a:t>rumi</a:t>
            </a:r>
            <a:r>
              <a:rPr lang="tr-TR" dirty="0"/>
              <a:t>,</a:t>
            </a:r>
            <a:r>
              <a:rPr lang="tr-TR" dirty="0" err="1"/>
              <a:t>palmet</a:t>
            </a:r>
            <a:r>
              <a:rPr lang="tr-TR" dirty="0"/>
              <a:t>, lotus motifleri görülür.Kubbe peteği ve pandantiflerde de Rokoko süslemeler vardır. </a:t>
            </a:r>
          </a:p>
          <a:p>
            <a:pPr>
              <a:defRPr/>
            </a:pPr>
            <a:r>
              <a:rPr lang="tr-TR" dirty="0">
                <a:hlinkClick r:id="rId3" action="ppaction://hlinkfile" tooltip="Sayfa başına git"/>
              </a:rPr>
              <a:t>[Sayfa Başı]</a:t>
            </a:r>
            <a:r>
              <a:rPr lang="tr-TR" dirty="0"/>
              <a:t> </a:t>
            </a:r>
          </a:p>
          <a:p>
            <a:pPr>
              <a:defRPr/>
            </a:pPr>
            <a:r>
              <a:rPr lang="tr-TR" b="1" dirty="0"/>
              <a:t>Osmanlı Mimarisinde Çığır Açan İlklerin Buluştuğu Cami </a:t>
            </a:r>
          </a:p>
          <a:p>
            <a:pPr>
              <a:defRPr/>
            </a:pPr>
            <a:r>
              <a:rPr lang="tr-TR" dirty="0"/>
              <a:t>Bu camiyi yaptıran Osmanlı Padişah'ı Sulta II.Murat Edirne'yi bir başkent olarak tasarlıyordu. Üç Şerefeli; bu tasarı içinde ve o dönemlerde Balkanlardaki egemenliğin ifadesi gibidir. </a:t>
            </a:r>
          </a:p>
          <a:p>
            <a:pPr>
              <a:defRPr/>
            </a:pPr>
            <a:r>
              <a:rPr lang="tr-TR" dirty="0"/>
              <a:t>Osmanlı Mimarisinde yeni bir çığır açan bu cami bazı özellikleriyle, ilklerin de sahibi durumundadır. </a:t>
            </a:r>
          </a:p>
          <a:p>
            <a:pPr>
              <a:defRPr/>
            </a:pPr>
            <a:r>
              <a:rPr lang="tr-TR" dirty="0"/>
              <a:t>Örneğin; Üç Şerefeli, Selçuklu Mimarisindeki çok kubbeli dönemden tek Kubbeli döneme geçişin ilk denemelerindendir. </a:t>
            </a:r>
          </a:p>
          <a:p>
            <a:pPr>
              <a:defRPr/>
            </a:pPr>
            <a:r>
              <a:rPr lang="tr-TR" dirty="0"/>
              <a:t>Bu cami Osmanlı Mimari Tarihinin ilk büyük revaklı avlusuna sahiptir. Bu avlu da, Osmanlı Mimarisi'nin bu konudaki ilk denemesidir.1438 yılında yapımına başlanan cami 1447 tarihinde bitirilmiştir ve Yapanlar için; "Mimarı </a:t>
            </a:r>
            <a:r>
              <a:rPr lang="tr-TR" dirty="0" err="1"/>
              <a:t>Muslihittin</a:t>
            </a:r>
            <a:r>
              <a:rPr lang="tr-TR" dirty="0"/>
              <a:t>, ustası Şahabettin'dir." diyen Kaynaklar vardır. </a:t>
            </a:r>
          </a:p>
          <a:p>
            <a:pPr>
              <a:defRPr/>
            </a:pPr>
            <a:r>
              <a:rPr lang="tr-TR" dirty="0">
                <a:hlinkClick r:id="rId3" action="ppaction://hlinkfile" tooltip="Sayfa başına git"/>
              </a:rPr>
              <a:t>[Sayfa Başı]</a:t>
            </a:r>
            <a:r>
              <a:rPr lang="tr-TR" dirty="0"/>
              <a:t> </a:t>
            </a:r>
          </a:p>
          <a:p>
            <a:pPr>
              <a:defRPr/>
            </a:pPr>
            <a:r>
              <a:rPr lang="tr-TR" dirty="0"/>
              <a:t>Osmanlı camilerinde harem taşlığı bulunan ilk deneme Üç </a:t>
            </a:r>
            <a:r>
              <a:rPr lang="tr-TR" dirty="0" err="1"/>
              <a:t>Şerefeli'de</a:t>
            </a:r>
            <a:r>
              <a:rPr lang="tr-TR" dirty="0"/>
              <a:t> gerçekleştirilmiştir. </a:t>
            </a:r>
          </a:p>
          <a:p>
            <a:pPr>
              <a:defRPr/>
            </a:pPr>
            <a:r>
              <a:rPr lang="tr-TR" dirty="0"/>
              <a:t>Cami'ye girer girmez ana kubbenin altına gelinir ve bu Üç </a:t>
            </a:r>
            <a:r>
              <a:rPr lang="tr-TR" dirty="0" err="1"/>
              <a:t>Şerefeli'ye</a:t>
            </a:r>
            <a:r>
              <a:rPr lang="tr-TR" dirty="0"/>
              <a:t> ait bir </a:t>
            </a:r>
            <a:r>
              <a:rPr lang="tr-TR" dirty="0" err="1"/>
              <a:t>özellliktir</a:t>
            </a:r>
            <a:r>
              <a:rPr lang="tr-TR" dirty="0"/>
              <a:t>. </a:t>
            </a:r>
          </a:p>
          <a:p>
            <a:pPr>
              <a:defRPr/>
            </a:pPr>
            <a:r>
              <a:rPr lang="tr-TR" dirty="0"/>
              <a:t>Kubbelerdeki </a:t>
            </a:r>
            <a:r>
              <a:rPr lang="tr-TR" dirty="0" err="1"/>
              <a:t>orjinal</a:t>
            </a:r>
            <a:r>
              <a:rPr lang="tr-TR" dirty="0"/>
              <a:t> kalem işleri Osmanlı Camilerinde görülen en eski örneklerdir. </a:t>
            </a:r>
          </a:p>
          <a:p>
            <a:pPr>
              <a:defRPr/>
            </a:pPr>
            <a:r>
              <a:rPr lang="tr-TR" dirty="0"/>
              <a:t>Kubbede çeşitli meyvelerden oluşan "Meyve Sofrası" görülür. </a:t>
            </a:r>
          </a:p>
          <a:p>
            <a:pPr>
              <a:defRPr/>
            </a:pPr>
            <a:r>
              <a:rPr lang="tr-TR" dirty="0">
                <a:hlinkClick r:id="rId3" action="ppaction://hlinkfile" tooltip="Sayfa başına git"/>
              </a:rPr>
              <a:t>[Sayfa Başı]</a:t>
            </a:r>
            <a:r>
              <a:rPr lang="tr-TR" dirty="0"/>
              <a:t> </a:t>
            </a:r>
          </a:p>
          <a:p>
            <a:pPr>
              <a:defRPr/>
            </a:pPr>
            <a:r>
              <a:rPr lang="tr-TR" dirty="0"/>
              <a:t>Üç Şerefeli Cami, Osmanlı Sanatında Erken ile Klasik Dönem arasında yer alır.Burada ilk kez uygulanan bir planla karşılaşılır. 24 m. çapındaki büyük merkezi kubbe, ikisi paye, dördü duvar payesi </a:t>
            </a:r>
            <a:r>
              <a:rPr lang="tr-TR" dirty="0" err="1"/>
              <a:t>olmaküzere</a:t>
            </a:r>
            <a:r>
              <a:rPr lang="tr-TR" dirty="0"/>
              <a:t> 6 dayağa oturur. Yanlarda daha küçük ikişer kubbe ile örtülü Kare bölümler vardır. Yapı, bir yenilik olarak, enine dikdörtgen planlıdır. Böylece enine gelişen mekana ulaşılmak istenmiştir. </a:t>
            </a:r>
          </a:p>
          <a:p>
            <a:pPr>
              <a:defRPr/>
            </a:pPr>
            <a:r>
              <a:rPr lang="tr-TR" dirty="0"/>
              <a:t>İstanbul'daki bir çok ünlü caminin kubbesinden daha büyük olan Üç </a:t>
            </a:r>
            <a:r>
              <a:rPr lang="tr-TR" dirty="0" err="1"/>
              <a:t>Şerefeli'nin</a:t>
            </a:r>
            <a:r>
              <a:rPr lang="tr-TR" dirty="0"/>
              <a:t> ana kubbesi (24 m.) kendi çapından daha büyük bir dikdörtgen alanı örter. Bu geometrik tasarımıyla Mimar Sinan'ın bir çok altıgen çardaklı yapısı için prototip oluşturmuştur. </a:t>
            </a:r>
          </a:p>
          <a:p>
            <a:pPr>
              <a:defRPr/>
            </a:pPr>
            <a:r>
              <a:rPr lang="tr-TR" dirty="0">
                <a:hlinkClick r:id="rId3" action="ppaction://hlinkfile" tooltip="Sayfa başına git"/>
              </a:rPr>
              <a:t>[Sayfa Başı]</a:t>
            </a:r>
            <a:r>
              <a:rPr lang="tr-TR" dirty="0"/>
              <a:t> </a:t>
            </a:r>
          </a:p>
          <a:p>
            <a:pPr>
              <a:defRPr/>
            </a:pPr>
            <a:r>
              <a:rPr lang="tr-TR" dirty="0"/>
              <a:t>Diğer yandan, Üç Şerefeli Cami'nden esinlenerek, altıgen çardak üzerine inşa edilen camiler, dünya mekan mimarisinde özgün bir konuma sahip yapılardır. </a:t>
            </a:r>
          </a:p>
          <a:p>
            <a:pPr>
              <a:defRPr/>
            </a:pPr>
            <a:r>
              <a:rPr lang="tr-TR" dirty="0"/>
              <a:t>Mihrabın iki yanında, caminin denge durumunu kontrol için iki silindir bulunur. Bunlar ayar terazileridir ve dönüyor oluşları caminin dengede olduğunun göstergesidir. </a:t>
            </a:r>
          </a:p>
          <a:p>
            <a:pPr>
              <a:defRPr/>
            </a:pPr>
            <a:r>
              <a:rPr lang="tr-TR" dirty="0"/>
              <a:t>Cami camlarının tümü renklidir. </a:t>
            </a:r>
          </a:p>
          <a:p>
            <a:pPr>
              <a:defRPr/>
            </a:pPr>
            <a:r>
              <a:rPr lang="tr-TR" dirty="0"/>
              <a:t>Ses düzeninde eko özelliği belirgindir. </a:t>
            </a:r>
          </a:p>
          <a:p>
            <a:pPr>
              <a:defRPr/>
            </a:pPr>
            <a:r>
              <a:rPr lang="tr-TR" dirty="0">
                <a:hlinkClick r:id="rId3" action="ppaction://hlinkfile" tooltip="Sayfa başına git"/>
              </a:rPr>
              <a:t>[Sayfa Başı]</a:t>
            </a:r>
            <a:r>
              <a:rPr lang="tr-TR" dirty="0"/>
              <a:t> </a:t>
            </a:r>
          </a:p>
          <a:p>
            <a:pPr>
              <a:defRPr/>
            </a:pPr>
            <a:r>
              <a:rPr lang="tr-TR" b="1" dirty="0"/>
              <a:t>Dört Minare Dört Ayrı Özellik ve Eşi Bulunmayan bir Kapı </a:t>
            </a:r>
          </a:p>
          <a:p>
            <a:pPr>
              <a:defRPr/>
            </a:pPr>
            <a:r>
              <a:rPr lang="tr-TR" dirty="0"/>
              <a:t>Dört minaresinin biri üç, biri iki, ikisi birer şerefeli olup; baklavalı, şişhaneli, çubuklu ve burmalı motif üsluplarıyla bezenmiştir. </a:t>
            </a:r>
          </a:p>
          <a:p>
            <a:pPr>
              <a:defRPr/>
            </a:pPr>
            <a:r>
              <a:rPr lang="tr-TR" dirty="0">
                <a:hlinkClick r:id="rId3" action="ppaction://hlinkfile" tooltip="Sayfa başına git"/>
              </a:rPr>
              <a:t>[Sayfa Başı]</a:t>
            </a:r>
            <a:r>
              <a:rPr lang="tr-TR" dirty="0"/>
              <a:t> </a:t>
            </a:r>
          </a:p>
          <a:p>
            <a:pPr>
              <a:defRPr/>
            </a:pPr>
            <a:r>
              <a:rPr lang="tr-TR" dirty="0"/>
              <a:t>Camiye adını veren üç şerefeli minare, Selimiye yapılana kadar minarelerin en büyüğü kabul edilirdi. Külahıyla birlikte 76 m. olup, merdivenindeki toplam basamak sayısı 203'tür. </a:t>
            </a:r>
          </a:p>
          <a:p>
            <a:pPr>
              <a:defRPr/>
            </a:pPr>
            <a:r>
              <a:rPr lang="tr-TR" dirty="0"/>
              <a:t>Şerefelerine üç ayrı yoldan çıkılır. </a:t>
            </a:r>
          </a:p>
          <a:p>
            <a:pPr>
              <a:defRPr/>
            </a:pPr>
            <a:r>
              <a:rPr lang="tr-TR" dirty="0"/>
              <a:t>Bu tarzıyla bir ilktir ve birinci merdiven bir ile üçüncü şerefeye, ikinci merdiven ikinci ile üçüncüsüne, üçüncü merdiven ise; doğrudan üçüncü şerefeye götürür. </a:t>
            </a:r>
          </a:p>
          <a:p>
            <a:pPr>
              <a:defRPr/>
            </a:pPr>
            <a:r>
              <a:rPr lang="tr-TR" dirty="0">
                <a:hlinkClick r:id="rId3" action="ppaction://hlinkfile" tooltip="Sayfa başına git"/>
              </a:rPr>
              <a:t>[Sayfa Başı]</a:t>
            </a:r>
            <a:r>
              <a:rPr lang="tr-TR" dirty="0"/>
              <a:t> </a:t>
            </a:r>
          </a:p>
          <a:p>
            <a:pPr>
              <a:defRPr/>
            </a:pPr>
            <a:r>
              <a:rPr lang="tr-TR" dirty="0"/>
              <a:t>Üç </a:t>
            </a:r>
            <a:r>
              <a:rPr lang="tr-TR" dirty="0" err="1"/>
              <a:t>Şerefeli'nin</a:t>
            </a:r>
            <a:r>
              <a:rPr lang="tr-TR" dirty="0"/>
              <a:t> bir başka özelliği; camisiyle birlikte kesme taş kullanılarak yapılan ilk minare oluşudur. </a:t>
            </a:r>
          </a:p>
          <a:p>
            <a:pPr>
              <a:defRPr/>
            </a:pPr>
            <a:r>
              <a:rPr lang="tr-TR" dirty="0"/>
              <a:t>Baklavalı minare Fatih Sultan Mehmet döneminde yaptırılmıştır. </a:t>
            </a:r>
          </a:p>
          <a:p>
            <a:pPr>
              <a:defRPr/>
            </a:pPr>
            <a:r>
              <a:rPr lang="tr-TR" dirty="0"/>
              <a:t>Fatih Sultan Mehmet bu minareyi Peykler Medresesini yaptırırken ekletmiştir. </a:t>
            </a:r>
          </a:p>
          <a:p>
            <a:pPr>
              <a:defRPr/>
            </a:pPr>
            <a:r>
              <a:rPr lang="tr-TR" dirty="0">
                <a:hlinkClick r:id="rId3" action="ppaction://hlinkfile" tooltip="Sayfa başına git"/>
              </a:rPr>
              <a:t>[Sayfa Başı]</a:t>
            </a:r>
            <a:r>
              <a:rPr lang="tr-TR" dirty="0"/>
              <a:t> </a:t>
            </a:r>
          </a:p>
          <a:p>
            <a:pPr>
              <a:defRPr/>
            </a:pPr>
            <a:r>
              <a:rPr lang="tr-TR" dirty="0"/>
              <a:t>Kuzeybatıdaki tek şerefeli olan minare 1610 yılında Sultan I.Ahmet tarafından; Burmalı minare ise Sultan II.Mustafa tarafından yaptırılmıştır. </a:t>
            </a:r>
          </a:p>
          <a:p>
            <a:pPr>
              <a:defRPr/>
            </a:pPr>
            <a:r>
              <a:rPr lang="tr-TR" dirty="0"/>
              <a:t>Caminin ilk ve asıl minaresi Üç </a:t>
            </a:r>
            <a:r>
              <a:rPr lang="tr-TR" dirty="0" err="1"/>
              <a:t>Şerefeli'dir</a:t>
            </a:r>
            <a:r>
              <a:rPr lang="tr-TR" dirty="0"/>
              <a:t>. </a:t>
            </a:r>
          </a:p>
          <a:p>
            <a:pPr>
              <a:defRPr/>
            </a:pPr>
            <a:r>
              <a:rPr lang="tr-TR" dirty="0"/>
              <a:t>Üç Şerefeli Caminin kapısı özgün durumuyla neredeyse cami kadar ün yapmıştır</a:t>
            </a:r>
          </a:p>
          <a:p>
            <a:pPr>
              <a:defRPr/>
            </a:pPr>
            <a:endParaRPr lang="tr-TR" dirty="0"/>
          </a:p>
        </p:txBody>
      </p:sp>
      <p:sp>
        <p:nvSpPr>
          <p:cNvPr id="240644"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D1BA598B-3673-4937-89DA-8B0898E793EB}" type="slidenum">
              <a:rPr lang="tr-TR" altLang="tr-TR">
                <a:solidFill>
                  <a:prstClr val="black"/>
                </a:solidFill>
              </a:rPr>
              <a:pPr>
                <a:spcBef>
                  <a:spcPct val="0"/>
                </a:spcBef>
              </a:pPr>
              <a:t>40</a:t>
            </a:fld>
            <a:endParaRPr lang="tr-TR" altLang="tr-T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Slayt Görüntüsü Yer Tutucusu"/>
          <p:cNvSpPr>
            <a:spLocks noGrp="1" noRot="1" noChangeAspect="1" noChangeArrowheads="1" noTextEdit="1"/>
          </p:cNvSpPr>
          <p:nvPr>
            <p:ph type="sldImg"/>
          </p:nvPr>
        </p:nvSpPr>
        <p:spPr>
          <a:ln/>
        </p:spPr>
      </p:sp>
      <p:sp>
        <p:nvSpPr>
          <p:cNvPr id="3" name="2 Not Yer Tutucusu">
            <a:extLst>
              <a:ext uri="{FF2B5EF4-FFF2-40B4-BE49-F238E27FC236}"/>
            </a:extLst>
          </p:cNvPr>
          <p:cNvSpPr>
            <a:spLocks noGrp="1"/>
          </p:cNvSpPr>
          <p:nvPr>
            <p:ph type="body" idx="1"/>
          </p:nvPr>
        </p:nvSpPr>
        <p:spPr/>
        <p:txBody>
          <a:bodyPr>
            <a:normAutofit fontScale="85000" lnSpcReduction="20000"/>
          </a:bodyPr>
          <a:lstStyle/>
          <a:p>
            <a:pPr>
              <a:defRPr/>
            </a:pPr>
            <a:r>
              <a:rPr lang="tr-TR" dirty="0"/>
              <a:t>İznik Süleyman Paşa Sokak ile Maltepe Sokağın kesiştiği köşede, Selçuklu medrese mimarisinin etkisinde kalmadan yapılmış, özgün nitelikli ilk Osmanlı medreselerinden birisidir. Kitabesi günümüze ulaşamamıştır. Ancak Sultan Orhan Gazi’nin büyük oğlu olan ilk Rumeli Fatihi Süleyman Paşa’nın ölümünden sonra babası Sultan Orhan Gazi tarafından düzenlenen 1361-1362 tarihli vakfiyesinde bu medreseden söz edilmiştir. Süleyman Paşa İznik’teki bu medrese dışında İznik’te ve </a:t>
            </a:r>
            <a:r>
              <a:rPr lang="tr-TR" dirty="0" err="1"/>
              <a:t>Bender</a:t>
            </a:r>
            <a:r>
              <a:rPr lang="tr-TR" dirty="0"/>
              <a:t> Yenişehir’de birer medrese daha yaptırmıştır. Medreseyi yaptıran Süleyman Paşa 1316-1317 yılında doğmuş, 43 yaşında bir av partisinde attan düşerek ölmüş, Gelibolu ve çevresinin fatihi olması nedeniyle </a:t>
            </a:r>
            <a:r>
              <a:rPr lang="tr-TR" dirty="0" err="1"/>
              <a:t>Bolayır</a:t>
            </a:r>
            <a:r>
              <a:rPr lang="tr-TR" dirty="0"/>
              <a:t>´a gömülmüştür. </a:t>
            </a:r>
            <a:br>
              <a:rPr lang="tr-TR" dirty="0"/>
            </a:br>
            <a:r>
              <a:rPr lang="tr-TR" dirty="0"/>
              <a:t/>
            </a:r>
            <a:br>
              <a:rPr lang="tr-TR" dirty="0"/>
            </a:br>
            <a:r>
              <a:rPr lang="tr-TR" dirty="0"/>
              <a:t>Süleyman Paşa Medresesinin yapımı ile ilgili araştırmacılar çeşitli tarihler ileri sürmüşlerdir. Bu nedenle medresenin mimari yapısı ve Süleyman Paşa’nın yaşadığı dönem dikkate alınarak XIV.yüzyılın ortalarında yapıldığı sanılmaktadır. XIX.yüzyılın sonlarında da medrese onarılmıştır. </a:t>
            </a:r>
            <a:br>
              <a:rPr lang="tr-TR" dirty="0"/>
            </a:br>
            <a:r>
              <a:rPr lang="tr-TR" dirty="0"/>
              <a:t/>
            </a:r>
            <a:br>
              <a:rPr lang="tr-TR" dirty="0"/>
            </a:br>
            <a:r>
              <a:rPr lang="tr-TR" dirty="0"/>
              <a:t>Avlulu medreselerin ilk örneklerinden olan bu yapının giriş kısmı dışa olmak üzere U şeklinde bir plan düzeni vardır. Medresede antik yapılardan alınan sütunlar ve sütun başlıkları kullanılmıştır. Girişin karşısında olan dershane bölümü ana eksenden kuzeye doğru kaydırılmıştır. Güneyinde hücrelerle bağlantıyı sağlayan dikdörtgen planlı, yarım beşik tonozla örtülü bir dehliz eklenmiştir. Kare planlı dershanenin üzeri tromplu bir kubbe ile örtülüdür. Avlunun etrafında yedi sütunun ve birbirleri ile duvarlarla sivri kemerli olarak bağlanan, üzerleri kubbeli sekiz bölüm bulunmaktadır. Bu </a:t>
            </a:r>
            <a:r>
              <a:rPr lang="tr-TR" dirty="0" err="1"/>
              <a:t>revağın</a:t>
            </a:r>
            <a:r>
              <a:rPr lang="tr-TR" dirty="0"/>
              <a:t> arkasında karşılıklı olarak üzerleri kubbeli dörder oda bulunmaktadır. Hücrelerin üzerindeki kubbeler kiremit kaplıdır. Dershanenin yanındaki iki hücre ile de medresenin toplam hücre sayısı 11 adettir. Bu odalar dışarıya dikdörtgen altlık, üstünde de yuvarlak ve alçı şebekeli pencerelerle açılmıştır. Ayrıca içlerinde ocak nişleri ve dolap yerleri bulunmaktadır. Bunlar avluya basık kemerli kapılarla açılmaktadır. </a:t>
            </a:r>
            <a:br>
              <a:rPr lang="tr-TR" dirty="0"/>
            </a:br>
            <a:r>
              <a:rPr lang="tr-TR" dirty="0"/>
              <a:t/>
            </a:r>
            <a:br>
              <a:rPr lang="tr-TR" dirty="0"/>
            </a:br>
            <a:r>
              <a:rPr lang="tr-TR" dirty="0"/>
              <a:t>Medrese, moloz taş ve tuğladan yapılmıştır. Yer yer de bunların aralarına devşirme malzemeler katılmıştır. </a:t>
            </a:r>
            <a:br>
              <a:rPr lang="tr-TR" dirty="0"/>
            </a:br>
            <a:r>
              <a:rPr lang="tr-TR" dirty="0"/>
              <a:t/>
            </a:r>
            <a:br>
              <a:rPr lang="tr-TR" dirty="0"/>
            </a:br>
            <a:r>
              <a:rPr lang="tr-TR" dirty="0"/>
              <a:t>Süleyman Paşa Medresesi restore edilmiş olup, günümüzde çiniciler çarşısı olarak kullanılmaktadır.</a:t>
            </a:r>
          </a:p>
        </p:txBody>
      </p:sp>
      <p:sp>
        <p:nvSpPr>
          <p:cNvPr id="241668" name="3 Slayt Numarası Yer Tutucusu"/>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defTabSz="457200" eaLnBrk="0" fontAlgn="base" hangingPunct="0">
              <a:spcBef>
                <a:spcPct val="30000"/>
              </a:spcBef>
              <a:spcAft>
                <a:spcPct val="0"/>
              </a:spcAft>
              <a:defRPr sz="1200">
                <a:solidFill>
                  <a:schemeClr val="tx1"/>
                </a:solidFill>
                <a:latin typeface="Arial" charset="0"/>
                <a:cs typeface="Arial" charset="0"/>
              </a:defRPr>
            </a:lvl6pPr>
            <a:lvl7pPr marL="2971800" indent="-228600" defTabSz="457200" eaLnBrk="0" fontAlgn="base" hangingPunct="0">
              <a:spcBef>
                <a:spcPct val="30000"/>
              </a:spcBef>
              <a:spcAft>
                <a:spcPct val="0"/>
              </a:spcAft>
              <a:defRPr sz="1200">
                <a:solidFill>
                  <a:schemeClr val="tx1"/>
                </a:solidFill>
                <a:latin typeface="Arial" charset="0"/>
                <a:cs typeface="Arial" charset="0"/>
              </a:defRPr>
            </a:lvl7pPr>
            <a:lvl8pPr marL="3429000" indent="-228600" defTabSz="457200" eaLnBrk="0" fontAlgn="base" hangingPunct="0">
              <a:spcBef>
                <a:spcPct val="30000"/>
              </a:spcBef>
              <a:spcAft>
                <a:spcPct val="0"/>
              </a:spcAft>
              <a:defRPr sz="1200">
                <a:solidFill>
                  <a:schemeClr val="tx1"/>
                </a:solidFill>
                <a:latin typeface="Arial" charset="0"/>
                <a:cs typeface="Arial" charset="0"/>
              </a:defRPr>
            </a:lvl8pPr>
            <a:lvl9pPr marL="3886200" indent="-228600" defTabSz="4572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52D7A876-B805-4205-B623-E53981287B50}" type="slidenum">
              <a:rPr lang="tr-TR" altLang="tr-TR">
                <a:solidFill>
                  <a:prstClr val="black"/>
                </a:solidFill>
              </a:rPr>
              <a:pPr>
                <a:spcBef>
                  <a:spcPct val="0"/>
                </a:spcBef>
              </a:pPr>
              <a:t>45</a:t>
            </a:fld>
            <a:endParaRPr lang="tr-TR" alt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gradFill rotWithShape="1">
          <a:gsLst>
            <a:gs pos="0">
              <a:srgbClr val="E2DEC5"/>
            </a:gs>
            <a:gs pos="77000">
              <a:srgbClr val="CAC6AC"/>
            </a:gs>
            <a:gs pos="100000">
              <a:srgbClr val="C1BEA6"/>
            </a:gs>
          </a:gsLst>
          <a:lin ang="5400000"/>
        </a:gradFill>
        <a:effectLst/>
      </p:bgPr>
    </p:bg>
    <p:spTree>
      <p:nvGrpSpPr>
        <p:cNvPr id="1" name=""/>
        <p:cNvGrpSpPr/>
        <p:nvPr/>
      </p:nvGrpSpPr>
      <p:grpSpPr>
        <a:xfrm>
          <a:off x="0" y="0"/>
          <a:ext cx="0" cy="0"/>
          <a:chOff x="0" y="0"/>
          <a:chExt cx="0" cy="0"/>
        </a:xfrm>
      </p:grpSpPr>
      <p:sp>
        <p:nvSpPr>
          <p:cNvPr id="4" name="Rectangle 15">
            <a:extLst>
              <a:ext uri="{FF2B5EF4-FFF2-40B4-BE49-F238E27FC236}"/>
            </a:extLst>
          </p:cNvPr>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9">
            <a:extLst>
              <a:ext uri="{FF2B5EF4-FFF2-40B4-BE49-F238E27FC236}"/>
            </a:extLst>
          </p:cNvPr>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10">
            <a:extLst>
              <a:ext uri="{FF2B5EF4-FFF2-40B4-BE49-F238E27FC236}"/>
            </a:extLst>
          </p:cNvPr>
          <p:cNvSpPr/>
          <p:nvPr/>
        </p:nvSpPr>
        <p:spPr>
          <a:xfrm>
            <a:off x="1087438" y="1385888"/>
            <a:ext cx="6969125" cy="4086225"/>
          </a:xfrm>
          <a:prstGeom prst="rect">
            <a:avLst/>
          </a:prstGeom>
          <a:noFill/>
          <a:ln w="6350" cap="sq" cmpd="sng" algn="ctr">
            <a:solidFill>
              <a:schemeClr val="tx1">
                <a:lumMod val="75000"/>
                <a:lumOff val="25000"/>
              </a:schemeClr>
            </a:solidFill>
            <a:prstDash val="solid"/>
            <a:miter lim="800000"/>
          </a:ln>
          <a:effectLst/>
        </p:spPr>
      </p:sp>
      <p:sp>
        <p:nvSpPr>
          <p:cNvPr id="7" name="Rectangle 14">
            <a:extLst>
              <a:ext uri="{FF2B5EF4-FFF2-40B4-BE49-F238E27FC236}"/>
            </a:extLst>
          </p:cNvPr>
          <p:cNvSpPr/>
          <p:nvPr/>
        </p:nvSpPr>
        <p:spPr>
          <a:xfrm>
            <a:off x="3794125" y="1268413"/>
            <a:ext cx="155575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3886200" y="1268413"/>
            <a:ext cx="1371600" cy="547687"/>
            <a:chOff x="5318306" y="1386268"/>
            <a:chExt cx="1567331" cy="645295"/>
          </a:xfrm>
        </p:grpSpPr>
        <p:cxnSp>
          <p:nvCxnSpPr>
            <p:cNvPr id="9" name="Straight Connector 16">
              <a:extLst>
                <a:ext uri="{FF2B5EF4-FFF2-40B4-BE49-F238E27FC236}"/>
              </a:extLst>
            </p:cNvPr>
            <p:cNvCxnSpPr/>
            <p:nvPr/>
          </p:nvCxnSpPr>
          <p:spPr>
            <a:xfrm>
              <a:off x="5318306"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a:extLst>
                <a:ext uri="{FF2B5EF4-FFF2-40B4-BE49-F238E27FC236}"/>
              </a:extLst>
            </p:cNvPr>
            <p:cNvCxnSpPr/>
            <p:nvPr/>
          </p:nvCxnSpPr>
          <p:spPr>
            <a:xfrm>
              <a:off x="6885637"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a:extLst>
                <a:ext uri="{FF2B5EF4-FFF2-40B4-BE49-F238E27FC236}"/>
              </a:extLst>
            </p:cNvPr>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tr-TR"/>
              <a:t>Asıl başlık stili için tıklayın</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tr-TR"/>
              <a:t>Asıl alt başlık stilini düzenlemek için tıklayın</a:t>
            </a:r>
            <a:endParaRPr lang="en-US" dirty="0"/>
          </a:p>
        </p:txBody>
      </p:sp>
      <p:sp>
        <p:nvSpPr>
          <p:cNvPr id="12" name="Date Placeholder 19">
            <a:extLst>
              <a:ext uri="{FF2B5EF4-FFF2-40B4-BE49-F238E27FC236}"/>
            </a:extLst>
          </p:cNvPr>
          <p:cNvSpPr>
            <a:spLocks noGrp="1"/>
          </p:cNvSpPr>
          <p:nvPr>
            <p:ph type="dt" sz="half" idx="10"/>
          </p:nvPr>
        </p:nvSpPr>
        <p:spPr>
          <a:xfrm>
            <a:off x="3932238" y="1327150"/>
            <a:ext cx="1279525" cy="457200"/>
          </a:xfrm>
        </p:spPr>
        <p:txBody>
          <a:bodyPr/>
          <a:lstStyle>
            <a:lvl1pPr algn="ctr">
              <a:defRPr sz="1100" spc="0" baseline="0">
                <a:solidFill>
                  <a:schemeClr val="tx1"/>
                </a:solidFill>
                <a:latin typeface="+mn-lt"/>
              </a:defRPr>
            </a:lvl1pPr>
          </a:lstStyle>
          <a:p>
            <a:pPr>
              <a:defRPr/>
            </a:pPr>
            <a:endParaRPr lang="tr-TR">
              <a:solidFill>
                <a:prstClr val="black"/>
              </a:solidFill>
            </a:endParaRPr>
          </a:p>
        </p:txBody>
      </p:sp>
      <p:sp>
        <p:nvSpPr>
          <p:cNvPr id="13" name="Footer Placeholder 20">
            <a:extLst>
              <a:ext uri="{FF2B5EF4-FFF2-40B4-BE49-F238E27FC236}"/>
            </a:extLst>
          </p:cNvPr>
          <p:cNvSpPr>
            <a:spLocks noGrp="1"/>
          </p:cNvSpPr>
          <p:nvPr>
            <p:ph type="ftr" sz="quarter" idx="11"/>
          </p:nvPr>
        </p:nvSpPr>
        <p:spPr>
          <a:xfrm>
            <a:off x="1104900" y="5211763"/>
            <a:ext cx="4429125" cy="228600"/>
          </a:xfrm>
        </p:spPr>
        <p:txBody>
          <a:bodyPr/>
          <a:lstStyle>
            <a:lvl1pPr algn="l">
              <a:defRPr sz="900">
                <a:solidFill>
                  <a:schemeClr val="tx1">
                    <a:lumMod val="75000"/>
                    <a:lumOff val="25000"/>
                  </a:schemeClr>
                </a:solidFill>
              </a:defRPr>
            </a:lvl1pPr>
          </a:lstStyle>
          <a:p>
            <a:pPr>
              <a:defRPr/>
            </a:pPr>
            <a:endParaRPr lang="tr-TR">
              <a:solidFill>
                <a:prstClr val="black">
                  <a:lumMod val="75000"/>
                  <a:lumOff val="25000"/>
                </a:prstClr>
              </a:solidFill>
            </a:endParaRPr>
          </a:p>
        </p:txBody>
      </p:sp>
      <p:sp>
        <p:nvSpPr>
          <p:cNvPr id="14" name="Slide Number Placeholder 21">
            <a:extLst>
              <a:ext uri="{FF2B5EF4-FFF2-40B4-BE49-F238E27FC236}"/>
            </a:extLst>
          </p:cNvPr>
          <p:cNvSpPr>
            <a:spLocks noGrp="1"/>
          </p:cNvSpPr>
          <p:nvPr>
            <p:ph type="sldNum" sz="quarter" idx="12"/>
          </p:nvPr>
        </p:nvSpPr>
        <p:spPr>
          <a:xfrm>
            <a:off x="6454775" y="5211763"/>
            <a:ext cx="1584325" cy="228600"/>
          </a:xfrm>
        </p:spPr>
        <p:txBody>
          <a:bodyPr/>
          <a:lstStyle>
            <a:lvl1pPr>
              <a:defRPr smtClean="0"/>
            </a:lvl1pPr>
          </a:lstStyle>
          <a:p>
            <a:pPr>
              <a:defRPr/>
            </a:pPr>
            <a:fld id="{FE0A8395-4E59-4DBC-BA86-604384416FC3}" type="slidenum">
              <a:rPr lang="tr-TR" altLang="tr-TR"/>
              <a:pPr>
                <a:defRPr/>
              </a:pPr>
              <a:t>‹#›</a:t>
            </a:fld>
            <a:endParaRPr lang="tr-TR" altLang="tr-TR"/>
          </a:p>
        </p:txBody>
      </p:sp>
    </p:spTree>
    <p:extLst>
      <p:ext uri="{BB962C8B-B14F-4D97-AF65-F5344CB8AC3E}">
        <p14:creationId xmlns:p14="http://schemas.microsoft.com/office/powerpoint/2010/main" val="9500787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D6DE898E-0DC7-4018-A2AB-88E66D47493D}" type="slidenum">
              <a:rPr lang="tr-TR" altLang="tr-TR"/>
              <a:pPr>
                <a:defRPr/>
              </a:pPr>
              <a:t>‹#›</a:t>
            </a:fld>
            <a:endParaRPr lang="tr-TR" altLang="tr-TR"/>
          </a:p>
        </p:txBody>
      </p:sp>
    </p:spTree>
    <p:extLst>
      <p:ext uri="{BB962C8B-B14F-4D97-AF65-F5344CB8AC3E}">
        <p14:creationId xmlns:p14="http://schemas.microsoft.com/office/powerpoint/2010/main" val="1491084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tr-TR"/>
              <a:t>Asıl başlık stili için tıklayın</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BCACF235-DFD4-4E2D-82A9-E7F6E6CFF67D}" type="slidenum">
              <a:rPr lang="tr-TR" altLang="tr-TR"/>
              <a:pPr>
                <a:defRPr/>
              </a:pPr>
              <a:t>‹#›</a:t>
            </a:fld>
            <a:endParaRPr lang="tr-TR" altLang="tr-TR"/>
          </a:p>
        </p:txBody>
      </p:sp>
    </p:spTree>
    <p:extLst>
      <p:ext uri="{BB962C8B-B14F-4D97-AF65-F5344CB8AC3E}">
        <p14:creationId xmlns:p14="http://schemas.microsoft.com/office/powerpoint/2010/main" val="255800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FF3D7D4F-90A0-4AC2-8B9A-118B492D1FB8}" type="slidenum">
              <a:rPr lang="tr-TR" altLang="tr-TR"/>
              <a:pPr>
                <a:defRPr/>
              </a:pPr>
              <a:t>‹#›</a:t>
            </a:fld>
            <a:endParaRPr lang="tr-TR" altLang="tr-TR"/>
          </a:p>
        </p:txBody>
      </p:sp>
    </p:spTree>
    <p:extLst>
      <p:ext uri="{BB962C8B-B14F-4D97-AF65-F5344CB8AC3E}">
        <p14:creationId xmlns:p14="http://schemas.microsoft.com/office/powerpoint/2010/main" val="177022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gradFill rotWithShape="1">
          <a:gsLst>
            <a:gs pos="0">
              <a:srgbClr val="E2DEC5"/>
            </a:gs>
            <a:gs pos="77000">
              <a:srgbClr val="CAC6AC"/>
            </a:gs>
            <a:gs pos="100000">
              <a:srgbClr val="C1BEA6"/>
            </a:gs>
          </a:gsLst>
          <a:lin ang="5400000"/>
        </a:gradFill>
        <a:effectLst/>
      </p:bgPr>
    </p:bg>
    <p:spTree>
      <p:nvGrpSpPr>
        <p:cNvPr id="1" name=""/>
        <p:cNvGrpSpPr/>
        <p:nvPr/>
      </p:nvGrpSpPr>
      <p:grpSpPr>
        <a:xfrm>
          <a:off x="0" y="0"/>
          <a:ext cx="0" cy="0"/>
          <a:chOff x="0" y="0"/>
          <a:chExt cx="0" cy="0"/>
        </a:xfrm>
      </p:grpSpPr>
      <p:sp>
        <p:nvSpPr>
          <p:cNvPr id="4" name="Rectangle 21">
            <a:extLst>
              <a:ext uri="{FF2B5EF4-FFF2-40B4-BE49-F238E27FC236}"/>
            </a:extLst>
          </p:cNvPr>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a:extLst>
              <a:ext uri="{FF2B5EF4-FFF2-40B4-BE49-F238E27FC236}"/>
            </a:extLst>
          </p:cNvPr>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a:extLst>
              <a:ext uri="{FF2B5EF4-FFF2-40B4-BE49-F238E27FC236}"/>
            </a:extLst>
          </p:cNvPr>
          <p:cNvSpPr/>
          <p:nvPr/>
        </p:nvSpPr>
        <p:spPr>
          <a:xfrm>
            <a:off x="1087438" y="1385888"/>
            <a:ext cx="6969125" cy="4086225"/>
          </a:xfrm>
          <a:prstGeom prst="rect">
            <a:avLst/>
          </a:prstGeom>
          <a:noFill/>
          <a:ln w="6350" cap="sq" cmpd="sng" algn="ctr">
            <a:solidFill>
              <a:schemeClr val="tx1">
                <a:lumMod val="75000"/>
                <a:lumOff val="25000"/>
              </a:schemeClr>
            </a:solidFill>
            <a:prstDash val="solid"/>
            <a:miter lim="800000"/>
          </a:ln>
          <a:effectLst/>
        </p:spPr>
      </p:sp>
      <p:sp>
        <p:nvSpPr>
          <p:cNvPr id="7" name="Rectangle 29">
            <a:extLst>
              <a:ext uri="{FF2B5EF4-FFF2-40B4-BE49-F238E27FC236}"/>
            </a:extLst>
          </p:cNvPr>
          <p:cNvSpPr/>
          <p:nvPr/>
        </p:nvSpPr>
        <p:spPr>
          <a:xfrm>
            <a:off x="3794125" y="1268413"/>
            <a:ext cx="155575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3886200" y="1268413"/>
            <a:ext cx="1371600" cy="547687"/>
            <a:chOff x="5318306" y="1386268"/>
            <a:chExt cx="1567331" cy="645295"/>
          </a:xfrm>
        </p:grpSpPr>
        <p:cxnSp>
          <p:nvCxnSpPr>
            <p:cNvPr id="9" name="Straight Connector 31">
              <a:extLst>
                <a:ext uri="{FF2B5EF4-FFF2-40B4-BE49-F238E27FC236}"/>
              </a:extLst>
            </p:cNvPr>
            <p:cNvCxnSpPr/>
            <p:nvPr/>
          </p:nvCxnSpPr>
          <p:spPr>
            <a:xfrm>
              <a:off x="5318306"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a:extLst>
                <a:ext uri="{FF2B5EF4-FFF2-40B4-BE49-F238E27FC236}"/>
              </a:extLst>
            </p:cNvPr>
            <p:cNvCxnSpPr/>
            <p:nvPr/>
          </p:nvCxnSpPr>
          <p:spPr>
            <a:xfrm>
              <a:off x="6885637" y="1386268"/>
              <a:ext cx="0" cy="639684"/>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a:extLst>
                <a:ext uri="{FF2B5EF4-FFF2-40B4-BE49-F238E27FC236}"/>
              </a:extLst>
            </p:cNvPr>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tr-TR"/>
              <a:t>Asıl başlık stili için tıklayın</a:t>
            </a:r>
            <a:endParaRPr lang="en-US" dirty="0"/>
          </a:p>
        </p:txBody>
      </p:sp>
      <p:sp>
        <p:nvSpPr>
          <p:cNvPr id="3" name="Text Placeholder 2"/>
          <p:cNvSpPr>
            <a:spLocks noGrp="1"/>
          </p:cNvSpPr>
          <p:nvPr>
            <p:ph type="body" idx="1"/>
          </p:nvPr>
        </p:nvSpPr>
        <p:spPr>
          <a:xfrm>
            <a:off x="1172718" y="4682062"/>
            <a:ext cx="6803136" cy="502920"/>
          </a:xfrm>
        </p:spPr>
        <p:txBody>
          <a:bodyPr>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12" name="Date Placeholder 3">
            <a:extLst>
              <a:ext uri="{FF2B5EF4-FFF2-40B4-BE49-F238E27FC236}"/>
            </a:extLst>
          </p:cNvPr>
          <p:cNvSpPr>
            <a:spLocks noGrp="1"/>
          </p:cNvSpPr>
          <p:nvPr>
            <p:ph type="dt" sz="half" idx="10"/>
          </p:nvPr>
        </p:nvSpPr>
        <p:spPr>
          <a:xfrm>
            <a:off x="3932238" y="1325563"/>
            <a:ext cx="1279525" cy="457200"/>
          </a:xfrm>
        </p:spPr>
        <p:txBody>
          <a:bodyPr/>
          <a:lstStyle>
            <a:lvl1pPr algn="ctr">
              <a:defRPr lang="en-US" sz="1100" kern="1200" spc="0" baseline="0">
                <a:solidFill>
                  <a:schemeClr val="tx1"/>
                </a:solidFill>
                <a:latin typeface="+mn-lt"/>
                <a:ea typeface="+mn-ea"/>
                <a:cs typeface="+mn-cs"/>
              </a:defRPr>
            </a:lvl1pPr>
          </a:lstStyle>
          <a:p>
            <a:pPr>
              <a:defRPr/>
            </a:pPr>
            <a:endParaRPr lang="tr-TR">
              <a:solidFill>
                <a:prstClr val="black"/>
              </a:solidFill>
            </a:endParaRPr>
          </a:p>
        </p:txBody>
      </p:sp>
      <p:sp>
        <p:nvSpPr>
          <p:cNvPr id="13" name="Footer Placeholder 4">
            <a:extLst>
              <a:ext uri="{FF2B5EF4-FFF2-40B4-BE49-F238E27FC236}"/>
            </a:extLst>
          </p:cNvPr>
          <p:cNvSpPr>
            <a:spLocks noGrp="1"/>
          </p:cNvSpPr>
          <p:nvPr>
            <p:ph type="ftr" sz="quarter" idx="11"/>
          </p:nvPr>
        </p:nvSpPr>
        <p:spPr>
          <a:xfrm>
            <a:off x="1104900" y="5211763"/>
            <a:ext cx="4430713" cy="228600"/>
          </a:xfrm>
        </p:spPr>
        <p:txBody>
          <a:bodyPr/>
          <a:lstStyle>
            <a:lvl1pPr algn="l">
              <a:defRPr/>
            </a:lvl1pPr>
          </a:lstStyle>
          <a:p>
            <a:pPr>
              <a:defRPr/>
            </a:pPr>
            <a:endParaRPr lang="tr-TR">
              <a:solidFill>
                <a:prstClr val="black">
                  <a:lumMod val="75000"/>
                  <a:lumOff val="25000"/>
                </a:prstClr>
              </a:solidFill>
            </a:endParaRPr>
          </a:p>
        </p:txBody>
      </p:sp>
      <p:sp>
        <p:nvSpPr>
          <p:cNvPr id="14" name="Slide Number Placeholder 5">
            <a:extLst>
              <a:ext uri="{FF2B5EF4-FFF2-40B4-BE49-F238E27FC236}"/>
            </a:extLst>
          </p:cNvPr>
          <p:cNvSpPr>
            <a:spLocks noGrp="1"/>
          </p:cNvSpPr>
          <p:nvPr>
            <p:ph type="sldNum" sz="quarter" idx="12"/>
          </p:nvPr>
        </p:nvSpPr>
        <p:spPr>
          <a:xfrm>
            <a:off x="6453188" y="5211763"/>
            <a:ext cx="1584325" cy="228600"/>
          </a:xfrm>
        </p:spPr>
        <p:txBody>
          <a:bodyPr/>
          <a:lstStyle>
            <a:lvl1pPr>
              <a:defRPr smtClean="0"/>
            </a:lvl1pPr>
          </a:lstStyle>
          <a:p>
            <a:pPr>
              <a:defRPr/>
            </a:pPr>
            <a:fld id="{5445BA04-C6D8-4FF1-87C0-BE98B7E3B7FD}" type="slidenum">
              <a:rPr lang="tr-TR" altLang="tr-TR"/>
              <a:pPr>
                <a:defRPr/>
              </a:pPr>
              <a:t>‹#›</a:t>
            </a:fld>
            <a:endParaRPr lang="tr-TR" altLang="tr-TR"/>
          </a:p>
        </p:txBody>
      </p:sp>
    </p:spTree>
    <p:extLst>
      <p:ext uri="{BB962C8B-B14F-4D97-AF65-F5344CB8AC3E}">
        <p14:creationId xmlns:p14="http://schemas.microsoft.com/office/powerpoint/2010/main" val="32915811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B1A94D5B-2686-40D8-BCA1-5B2ACD70D806}" type="slidenum">
              <a:rPr lang="tr-TR" altLang="tr-TR"/>
              <a:pPr>
                <a:defRPr/>
              </a:pPr>
              <a:t>‹#›</a:t>
            </a:fld>
            <a:endParaRPr lang="tr-TR" altLang="tr-TR"/>
          </a:p>
        </p:txBody>
      </p:sp>
    </p:spTree>
    <p:extLst>
      <p:ext uri="{BB962C8B-B14F-4D97-AF65-F5344CB8AC3E}">
        <p14:creationId xmlns:p14="http://schemas.microsoft.com/office/powerpoint/2010/main" val="158925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5F409D8F-1AE5-4D20-8D3E-DD2450AFB455}" type="slidenum">
              <a:rPr lang="tr-TR" altLang="tr-TR"/>
              <a:pPr>
                <a:defRPr/>
              </a:pPr>
              <a:t>‹#›</a:t>
            </a:fld>
            <a:endParaRPr lang="tr-TR" altLang="tr-TR"/>
          </a:p>
        </p:txBody>
      </p:sp>
    </p:spTree>
    <p:extLst>
      <p:ext uri="{BB962C8B-B14F-4D97-AF65-F5344CB8AC3E}">
        <p14:creationId xmlns:p14="http://schemas.microsoft.com/office/powerpoint/2010/main" val="314948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4E32DF0C-EB2A-418F-B3A6-783A103FF910}" type="slidenum">
              <a:rPr lang="tr-TR" altLang="tr-TR"/>
              <a:pPr>
                <a:defRPr/>
              </a:pPr>
              <a:t>‹#›</a:t>
            </a:fld>
            <a:endParaRPr lang="tr-TR" altLang="tr-TR"/>
          </a:p>
        </p:txBody>
      </p:sp>
    </p:spTree>
    <p:extLst>
      <p:ext uri="{BB962C8B-B14F-4D97-AF65-F5344CB8AC3E}">
        <p14:creationId xmlns:p14="http://schemas.microsoft.com/office/powerpoint/2010/main" val="4637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tr-TR">
              <a:solidFill>
                <a:prstClr val="black">
                  <a:lumMod val="75000"/>
                  <a:lumOff val="25000"/>
                </a:prstClr>
              </a:solidFill>
            </a:endParaRPr>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A38547F9-0D85-4DF1-A61C-C947623F4D4D}" type="slidenum">
              <a:rPr lang="tr-TR" altLang="tr-TR"/>
              <a:pPr>
                <a:defRPr/>
              </a:pPr>
              <a:t>‹#›</a:t>
            </a:fld>
            <a:endParaRPr lang="tr-TR" altLang="tr-TR"/>
          </a:p>
        </p:txBody>
      </p:sp>
    </p:spTree>
    <p:extLst>
      <p:ext uri="{BB962C8B-B14F-4D97-AF65-F5344CB8AC3E}">
        <p14:creationId xmlns:p14="http://schemas.microsoft.com/office/powerpoint/2010/main" val="115740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Rectangle 15">
            <a:extLst>
              <a:ext uri="{FF2B5EF4-FFF2-40B4-BE49-F238E27FC236}"/>
            </a:extLst>
          </p:cNvPr>
          <p:cNvSpPr/>
          <p:nvPr/>
        </p:nvSpPr>
        <p:spPr>
          <a:xfrm>
            <a:off x="184150" y="173038"/>
            <a:ext cx="6399213" cy="65119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4">
            <a:extLst>
              <a:ext uri="{FF2B5EF4-FFF2-40B4-BE49-F238E27FC236}"/>
            </a:extLst>
          </p:cNvPr>
          <p:cNvSpPr/>
          <p:nvPr/>
        </p:nvSpPr>
        <p:spPr>
          <a:xfrm>
            <a:off x="6765925" y="173038"/>
            <a:ext cx="2193925" cy="651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extLst>
          </p:cNvPr>
          <p:cNvSpPr/>
          <p:nvPr/>
        </p:nvSpPr>
        <p:spPr>
          <a:xfrm>
            <a:off x="6867525" y="274638"/>
            <a:ext cx="1989138" cy="6308725"/>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tr-TR"/>
              <a:t>Asıl başlık stili için tıklayın</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8" name="Date Placeholder 7">
            <a:extLst>
              <a:ext uri="{FF2B5EF4-FFF2-40B4-BE49-F238E27FC236}"/>
            </a:extLst>
          </p:cNvPr>
          <p:cNvSpPr>
            <a:spLocks noGrp="1"/>
          </p:cNvSpPr>
          <p:nvPr>
            <p:ph type="dt" sz="half" idx="10"/>
          </p:nvPr>
        </p:nvSpPr>
        <p:spPr/>
        <p:txBody>
          <a:bodyPr/>
          <a:lstStyle>
            <a:lvl1pPr>
              <a:defRPr/>
            </a:lvl1pPr>
          </a:lstStyle>
          <a:p>
            <a:pPr>
              <a:defRPr/>
            </a:pPr>
            <a:endParaRPr lang="tr-TR">
              <a:solidFill>
                <a:prstClr val="black">
                  <a:lumMod val="75000"/>
                  <a:lumOff val="25000"/>
                </a:prstClr>
              </a:solidFill>
            </a:endParaRPr>
          </a:p>
        </p:txBody>
      </p:sp>
      <p:sp>
        <p:nvSpPr>
          <p:cNvPr id="9" name="Footer Placeholder 8">
            <a:extLst>
              <a:ext uri="{FF2B5EF4-FFF2-40B4-BE49-F238E27FC236}"/>
            </a:extLst>
          </p:cNvPr>
          <p:cNvSpPr>
            <a:spLocks noGrp="1"/>
          </p:cNvSpPr>
          <p:nvPr>
            <p:ph type="ftr" sz="quarter" idx="11"/>
          </p:nvPr>
        </p:nvSpPr>
        <p:spPr/>
        <p:txBody>
          <a:bodyPr/>
          <a:lstStyle>
            <a:lvl1pPr algn="r">
              <a:defRPr/>
            </a:lvl1pPr>
          </a:lstStyle>
          <a:p>
            <a:pPr>
              <a:defRPr/>
            </a:pPr>
            <a:endParaRPr lang="tr-TR">
              <a:solidFill>
                <a:prstClr val="black">
                  <a:lumMod val="75000"/>
                  <a:lumOff val="25000"/>
                </a:prstClr>
              </a:solidFill>
            </a:endParaRPr>
          </a:p>
        </p:txBody>
      </p:sp>
      <p:sp>
        <p:nvSpPr>
          <p:cNvPr id="10" name="Slide Number Placeholder 10">
            <a:extLst>
              <a:ext uri="{FF2B5EF4-FFF2-40B4-BE49-F238E27FC236}"/>
            </a:extLst>
          </p:cNvPr>
          <p:cNvSpPr>
            <a:spLocks noGrp="1"/>
          </p:cNvSpPr>
          <p:nvPr>
            <p:ph type="sldNum" sz="quarter" idx="12"/>
          </p:nvPr>
        </p:nvSpPr>
        <p:spPr>
          <a:xfrm>
            <a:off x="7794625" y="6310313"/>
            <a:ext cx="1098550" cy="274637"/>
          </a:xfrm>
        </p:spPr>
        <p:txBody>
          <a:bodyPr/>
          <a:lstStyle>
            <a:lvl1pPr>
              <a:defRPr smtClean="0">
                <a:solidFill>
                  <a:srgbClr val="FFFFFF"/>
                </a:solidFill>
              </a:defRPr>
            </a:lvl1pPr>
          </a:lstStyle>
          <a:p>
            <a:pPr>
              <a:defRPr/>
            </a:pPr>
            <a:fld id="{6F8A1E08-41F4-42B4-A1E9-A766969FA801}" type="slidenum">
              <a:rPr lang="tr-TR" altLang="tr-TR"/>
              <a:pPr>
                <a:defRPr/>
              </a:pPr>
              <a:t>‹#›</a:t>
            </a:fld>
            <a:endParaRPr lang="tr-TR" altLang="tr-TR"/>
          </a:p>
        </p:txBody>
      </p:sp>
    </p:spTree>
    <p:extLst>
      <p:ext uri="{BB962C8B-B14F-4D97-AF65-F5344CB8AC3E}">
        <p14:creationId xmlns:p14="http://schemas.microsoft.com/office/powerpoint/2010/main" val="163475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Rectangle 13">
            <a:extLst>
              <a:ext uri="{FF2B5EF4-FFF2-40B4-BE49-F238E27FC236}"/>
            </a:extLst>
          </p:cNvPr>
          <p:cNvSpPr/>
          <p:nvPr/>
        </p:nvSpPr>
        <p:spPr>
          <a:xfrm>
            <a:off x="6765925" y="173038"/>
            <a:ext cx="2193925" cy="6511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0">
            <a:extLst>
              <a:ext uri="{FF2B5EF4-FFF2-40B4-BE49-F238E27FC236}"/>
            </a:extLst>
          </p:cNvPr>
          <p:cNvSpPr/>
          <p:nvPr/>
        </p:nvSpPr>
        <p:spPr>
          <a:xfrm>
            <a:off x="6867525" y="274638"/>
            <a:ext cx="1989138" cy="6308725"/>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a:extLst>
              <a:ext uri="{FF2B5EF4-FFF2-40B4-BE49-F238E27FC236}"/>
            </a:extLst>
          </p:cNvPr>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a:defRPr/>
            </a:pPr>
            <a:endParaRPr lang="tr-TR"/>
          </a:p>
        </p:txBody>
      </p:sp>
      <p:sp>
        <p:nvSpPr>
          <p:cNvPr id="8" name="Footer Placeholder 5">
            <a:extLst>
              <a:ext uri="{FF2B5EF4-FFF2-40B4-BE49-F238E27FC236}"/>
            </a:extLst>
          </p:cNvPr>
          <p:cNvSpPr>
            <a:spLocks noGrp="1"/>
          </p:cNvSpPr>
          <p:nvPr>
            <p:ph type="ftr" sz="quarter" idx="11"/>
          </p:nvPr>
        </p:nvSpPr>
        <p:spPr/>
        <p:txBody>
          <a:bodyPr/>
          <a:lstStyle>
            <a:lvl1pPr marL="0" algn="r" defTabSz="914400" rtl="0" eaLnBrk="1" latinLnBrk="0" hangingPunct="1">
              <a:defRPr lang="en-US" sz="900" kern="1200">
                <a:solidFill>
                  <a:srgbClr val="FFFFFF"/>
                </a:solidFill>
                <a:effectLst>
                  <a:outerShdw blurRad="12700" dist="6350" dir="2700000" algn="tl" rotWithShape="0">
                    <a:prstClr val="black">
                      <a:alpha val="40000"/>
                    </a:prstClr>
                  </a:outerShdw>
                </a:effectLst>
                <a:latin typeface="+mn-lt"/>
                <a:ea typeface="+mn-ea"/>
                <a:cs typeface="+mn-cs"/>
              </a:defRPr>
            </a:lvl1pPr>
          </a:lstStyle>
          <a:p>
            <a:pPr>
              <a:defRPr/>
            </a:pPr>
            <a:endParaRPr lang="tr-TR"/>
          </a:p>
        </p:txBody>
      </p:sp>
      <p:sp>
        <p:nvSpPr>
          <p:cNvPr id="9" name="Slide Number Placeholder 6">
            <a:extLst>
              <a:ext uri="{FF2B5EF4-FFF2-40B4-BE49-F238E27FC236}"/>
            </a:extLst>
          </p:cNvPr>
          <p:cNvSpPr>
            <a:spLocks noGrp="1"/>
          </p:cNvSpPr>
          <p:nvPr>
            <p:ph type="sldNum" sz="quarter" idx="12"/>
          </p:nvPr>
        </p:nvSpPr>
        <p:spPr>
          <a:xfrm>
            <a:off x="7797800" y="6308725"/>
            <a:ext cx="1096963" cy="274638"/>
          </a:xfrm>
        </p:spPr>
        <p:txBody>
          <a:bodyPr/>
          <a:lstStyle>
            <a:lvl1pPr>
              <a:defRPr smtClean="0">
                <a:solidFill>
                  <a:srgbClr val="FFFFFF"/>
                </a:solidFill>
              </a:defRPr>
            </a:lvl1pPr>
          </a:lstStyle>
          <a:p>
            <a:pPr>
              <a:defRPr/>
            </a:pPr>
            <a:fld id="{1BBF1320-9BDE-4FEE-8C23-166C03A37491}" type="slidenum">
              <a:rPr lang="tr-TR" altLang="tr-TR"/>
              <a:pPr>
                <a:defRPr/>
              </a:pPr>
              <a:t>‹#›</a:t>
            </a:fld>
            <a:endParaRPr lang="tr-TR" altLang="tr-TR"/>
          </a:p>
        </p:txBody>
      </p:sp>
    </p:spTree>
    <p:extLst>
      <p:ext uri="{BB962C8B-B14F-4D97-AF65-F5344CB8AC3E}">
        <p14:creationId xmlns:p14="http://schemas.microsoft.com/office/powerpoint/2010/main" val="273074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extLst>
          </p:cNvPr>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1029" name="Title Placeholder 1"/>
          <p:cNvSpPr>
            <a:spLocks noGrp="1" noChangeArrowheads="1"/>
          </p:cNvSpPr>
          <p:nvPr>
            <p:ph type="title"/>
          </p:nvPr>
        </p:nvSpPr>
        <p:spPr bwMode="auto">
          <a:xfrm>
            <a:off x="731838" y="642938"/>
            <a:ext cx="76803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tıklayın</a:t>
            </a:r>
            <a:endParaRPr lang="en-US" altLang="tr-TR" smtClean="0"/>
          </a:p>
        </p:txBody>
      </p:sp>
      <p:sp>
        <p:nvSpPr>
          <p:cNvPr id="1030" name="Text Placeholder 2"/>
          <p:cNvSpPr>
            <a:spLocks noGrp="1" noChangeArrowheads="1"/>
          </p:cNvSpPr>
          <p:nvPr>
            <p:ph type="body" idx="1"/>
          </p:nvPr>
        </p:nvSpPr>
        <p:spPr bwMode="auto">
          <a:xfrm>
            <a:off x="731838" y="2103438"/>
            <a:ext cx="76803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a:extLst>
              <a:ext uri="{FF2B5EF4-FFF2-40B4-BE49-F238E27FC236}"/>
            </a:extLst>
          </p:cNvPr>
          <p:cNvSpPr>
            <a:spLocks noGrp="1"/>
          </p:cNvSpPr>
          <p:nvPr>
            <p:ph type="dt" sz="half" idx="2"/>
          </p:nvPr>
        </p:nvSpPr>
        <p:spPr>
          <a:xfrm>
            <a:off x="234950" y="6308725"/>
            <a:ext cx="2057400" cy="274638"/>
          </a:xfrm>
          <a:prstGeom prst="rect">
            <a:avLst/>
          </a:prstGeom>
        </p:spPr>
        <p:txBody>
          <a:bodyPr vert="horz" lIns="91440" tIns="45720" rIns="91440" bIns="45720" rtlCol="0" anchor="b"/>
          <a:lstStyle>
            <a:lvl1pPr algn="l" eaLnBrk="1" fontAlgn="auto" hangingPunct="1">
              <a:spcBef>
                <a:spcPts val="0"/>
              </a:spcBef>
              <a:spcAft>
                <a:spcPts val="0"/>
              </a:spcAft>
              <a:defRPr sz="900">
                <a:solidFill>
                  <a:schemeClr val="tx1">
                    <a:lumMod val="75000"/>
                    <a:lumOff val="25000"/>
                  </a:schemeClr>
                </a:solidFill>
                <a:latin typeface="+mn-lt"/>
              </a:defRPr>
            </a:lvl1pPr>
          </a:lstStyle>
          <a:p>
            <a:pPr defTabSz="457200">
              <a:defRPr/>
            </a:pPr>
            <a:endParaRPr lang="tr-TR">
              <a:solidFill>
                <a:prstClr val="black">
                  <a:lumMod val="75000"/>
                  <a:lumOff val="25000"/>
                </a:prstClr>
              </a:solidFill>
            </a:endParaRPr>
          </a:p>
        </p:txBody>
      </p:sp>
      <p:sp>
        <p:nvSpPr>
          <p:cNvPr id="5" name="Footer Placeholder 4">
            <a:extLst>
              <a:ext uri="{FF2B5EF4-FFF2-40B4-BE49-F238E27FC236}"/>
            </a:extLst>
          </p:cNvPr>
          <p:cNvSpPr>
            <a:spLocks noGrp="1"/>
          </p:cNvSpPr>
          <p:nvPr>
            <p:ph type="ftr" sz="quarter" idx="3"/>
          </p:nvPr>
        </p:nvSpPr>
        <p:spPr>
          <a:xfrm>
            <a:off x="2597150" y="6308725"/>
            <a:ext cx="3949700" cy="274638"/>
          </a:xfrm>
          <a:prstGeom prst="rect">
            <a:avLst/>
          </a:prstGeom>
        </p:spPr>
        <p:txBody>
          <a:bodyPr vert="horz" lIns="91440" tIns="45720" rIns="91440" bIns="45720" rtlCol="0" anchor="b"/>
          <a:lstStyle>
            <a:lvl1pPr algn="ctr" eaLnBrk="1" fontAlgn="auto" hangingPunct="1">
              <a:spcBef>
                <a:spcPts val="0"/>
              </a:spcBef>
              <a:spcAft>
                <a:spcPts val="0"/>
              </a:spcAft>
              <a:defRPr sz="900">
                <a:solidFill>
                  <a:schemeClr val="tx1">
                    <a:lumMod val="75000"/>
                    <a:lumOff val="25000"/>
                  </a:schemeClr>
                </a:solidFill>
                <a:latin typeface="+mn-lt"/>
              </a:defRPr>
            </a:lvl1pPr>
          </a:lstStyle>
          <a:p>
            <a:pPr defTabSz="457200">
              <a:defRPr/>
            </a:pPr>
            <a:endParaRPr lang="tr-TR">
              <a:solidFill>
                <a:prstClr val="black">
                  <a:lumMod val="75000"/>
                  <a:lumOff val="25000"/>
                </a:prstClr>
              </a:solidFill>
            </a:endParaRPr>
          </a:p>
        </p:txBody>
      </p:sp>
      <p:sp>
        <p:nvSpPr>
          <p:cNvPr id="6" name="Slide Number Placeholder 5">
            <a:extLst>
              <a:ext uri="{FF2B5EF4-FFF2-40B4-BE49-F238E27FC236}"/>
            </a:extLst>
          </p:cNvPr>
          <p:cNvSpPr>
            <a:spLocks noGrp="1"/>
          </p:cNvSpPr>
          <p:nvPr>
            <p:ph type="sldNum" sz="quarter" idx="4"/>
          </p:nvPr>
        </p:nvSpPr>
        <p:spPr>
          <a:xfrm>
            <a:off x="7823200" y="6308725"/>
            <a:ext cx="1096963" cy="2746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900" smtClean="0">
                <a:solidFill>
                  <a:srgbClr val="404040"/>
                </a:solidFill>
              </a:defRPr>
            </a:lvl1pPr>
          </a:lstStyle>
          <a:p>
            <a:pPr defTabSz="457200" fontAlgn="base">
              <a:spcBef>
                <a:spcPct val="0"/>
              </a:spcBef>
              <a:spcAft>
                <a:spcPct val="0"/>
              </a:spcAft>
              <a:defRPr/>
            </a:pPr>
            <a:fld id="{5923C6D7-8D0B-4084-99FB-799931F66636}" type="slidenum">
              <a:rPr lang="tr-TR" altLang="tr-TR"/>
              <a:pPr defTabSz="457200" fontAlgn="base">
                <a:spcBef>
                  <a:spcPct val="0"/>
                </a:spcBef>
                <a:spcAft>
                  <a:spcPct val="0"/>
                </a:spcAft>
                <a:defRPr/>
              </a:pPr>
              <a:t>‹#›</a:t>
            </a:fld>
            <a:endParaRPr lang="tr-TR" altLang="tr-TR"/>
          </a:p>
        </p:txBody>
      </p:sp>
    </p:spTree>
    <p:extLst>
      <p:ext uri="{BB962C8B-B14F-4D97-AF65-F5344CB8AC3E}">
        <p14:creationId xmlns:p14="http://schemas.microsoft.com/office/powerpoint/2010/main" val="857994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lang="en-US" sz="4000" kern="1200" dirty="0">
          <a:solidFill>
            <a:srgbClr val="262626"/>
          </a:solidFill>
          <a:latin typeface="+mj-lt"/>
          <a:ea typeface="+mn-ea"/>
          <a:cs typeface="+mn-cs"/>
        </a:defRPr>
      </a:lvl1pPr>
      <a:lvl2pPr algn="l" rtl="0" eaLnBrk="0" fontAlgn="base" hangingPunct="0">
        <a:lnSpc>
          <a:spcPct val="90000"/>
        </a:lnSpc>
        <a:spcBef>
          <a:spcPct val="0"/>
        </a:spcBef>
        <a:spcAft>
          <a:spcPct val="0"/>
        </a:spcAft>
        <a:defRPr sz="4000">
          <a:solidFill>
            <a:srgbClr val="262626"/>
          </a:solidFill>
          <a:latin typeface="Arial" panose="020B0604020202020204" pitchFamily="34" charset="0"/>
        </a:defRPr>
      </a:lvl2pPr>
      <a:lvl3pPr algn="l" rtl="0" eaLnBrk="0" fontAlgn="base" hangingPunct="0">
        <a:lnSpc>
          <a:spcPct val="90000"/>
        </a:lnSpc>
        <a:spcBef>
          <a:spcPct val="0"/>
        </a:spcBef>
        <a:spcAft>
          <a:spcPct val="0"/>
        </a:spcAft>
        <a:defRPr sz="4000">
          <a:solidFill>
            <a:srgbClr val="262626"/>
          </a:solidFill>
          <a:latin typeface="Arial" panose="020B0604020202020204" pitchFamily="34" charset="0"/>
        </a:defRPr>
      </a:lvl3pPr>
      <a:lvl4pPr algn="l" rtl="0" eaLnBrk="0" fontAlgn="base" hangingPunct="0">
        <a:lnSpc>
          <a:spcPct val="90000"/>
        </a:lnSpc>
        <a:spcBef>
          <a:spcPct val="0"/>
        </a:spcBef>
        <a:spcAft>
          <a:spcPct val="0"/>
        </a:spcAft>
        <a:defRPr sz="4000">
          <a:solidFill>
            <a:srgbClr val="262626"/>
          </a:solidFill>
          <a:latin typeface="Arial" panose="020B0604020202020204" pitchFamily="34" charset="0"/>
        </a:defRPr>
      </a:lvl4pPr>
      <a:lvl5pPr algn="l" rtl="0" eaLnBrk="0" fontAlgn="base" hangingPunct="0">
        <a:lnSpc>
          <a:spcPct val="90000"/>
        </a:lnSpc>
        <a:spcBef>
          <a:spcPct val="0"/>
        </a:spcBef>
        <a:spcAft>
          <a:spcPct val="0"/>
        </a:spcAft>
        <a:defRPr sz="4000">
          <a:solidFill>
            <a:srgbClr val="262626"/>
          </a:solidFill>
          <a:latin typeface="Arial" panose="020B0604020202020204" pitchFamily="34" charset="0"/>
        </a:defRPr>
      </a:lvl5pPr>
      <a:lvl6pPr marL="457200" algn="l" rtl="0" fontAlgn="base">
        <a:lnSpc>
          <a:spcPct val="90000"/>
        </a:lnSpc>
        <a:spcBef>
          <a:spcPct val="0"/>
        </a:spcBef>
        <a:spcAft>
          <a:spcPct val="0"/>
        </a:spcAft>
        <a:defRPr sz="4000">
          <a:solidFill>
            <a:srgbClr val="262626"/>
          </a:solidFill>
          <a:latin typeface="Arial" panose="020B0604020202020204" pitchFamily="34" charset="0"/>
        </a:defRPr>
      </a:lvl6pPr>
      <a:lvl7pPr marL="914400" algn="l" rtl="0" fontAlgn="base">
        <a:lnSpc>
          <a:spcPct val="90000"/>
        </a:lnSpc>
        <a:spcBef>
          <a:spcPct val="0"/>
        </a:spcBef>
        <a:spcAft>
          <a:spcPct val="0"/>
        </a:spcAft>
        <a:defRPr sz="4000">
          <a:solidFill>
            <a:srgbClr val="262626"/>
          </a:solidFill>
          <a:latin typeface="Arial" panose="020B0604020202020204" pitchFamily="34" charset="0"/>
        </a:defRPr>
      </a:lvl7pPr>
      <a:lvl8pPr marL="1371600" algn="l" rtl="0" fontAlgn="base">
        <a:lnSpc>
          <a:spcPct val="90000"/>
        </a:lnSpc>
        <a:spcBef>
          <a:spcPct val="0"/>
        </a:spcBef>
        <a:spcAft>
          <a:spcPct val="0"/>
        </a:spcAft>
        <a:defRPr sz="4000">
          <a:solidFill>
            <a:srgbClr val="262626"/>
          </a:solidFill>
          <a:latin typeface="Arial" panose="020B0604020202020204" pitchFamily="34" charset="0"/>
        </a:defRPr>
      </a:lvl8pPr>
      <a:lvl9pPr marL="1828800" algn="l" rtl="0" fontAlgn="base">
        <a:lnSpc>
          <a:spcPct val="90000"/>
        </a:lnSpc>
        <a:spcBef>
          <a:spcPct val="0"/>
        </a:spcBef>
        <a:spcAft>
          <a:spcPct val="0"/>
        </a:spcAft>
        <a:defRPr sz="4000">
          <a:solidFill>
            <a:srgbClr val="262626"/>
          </a:solidFill>
          <a:latin typeface="Arial" panose="020B0604020202020204" pitchFamily="34" charset="0"/>
        </a:defRPr>
      </a:lvl9pPr>
    </p:titleStyle>
    <p:bodyStyle>
      <a:lvl1pPr marL="182563" indent="-182563" algn="l" rtl="0" eaLnBrk="0" fontAlgn="base" hangingPunct="0">
        <a:spcBef>
          <a:spcPts val="900"/>
        </a:spcBef>
        <a:spcAft>
          <a:spcPct val="0"/>
        </a:spcAft>
        <a:buClr>
          <a:srgbClr val="262626"/>
        </a:buClr>
        <a:buFont typeface="Garamond" pitchFamily="18" charset="0"/>
        <a:buChar char="◦"/>
        <a:defRPr kern="1200">
          <a:solidFill>
            <a:schemeClr val="tx1"/>
          </a:solidFill>
          <a:latin typeface="+mn-lt"/>
          <a:ea typeface="+mn-ea"/>
          <a:cs typeface="+mn-cs"/>
        </a:defRPr>
      </a:lvl1pPr>
      <a:lvl2pPr marL="457200" indent="-182563" algn="l" rtl="0" eaLnBrk="0" fontAlgn="base" hangingPunct="0">
        <a:spcBef>
          <a:spcPts val="500"/>
        </a:spcBef>
        <a:spcAft>
          <a:spcPct val="0"/>
        </a:spcAft>
        <a:buClr>
          <a:srgbClr val="262626"/>
        </a:buClr>
        <a:buFont typeface="Garamond" pitchFamily="18" charset="0"/>
        <a:buChar char="◦"/>
        <a:defRPr sz="1600" kern="1200">
          <a:solidFill>
            <a:schemeClr val="tx1"/>
          </a:solidFill>
          <a:latin typeface="+mn-lt"/>
          <a:ea typeface="+mn-ea"/>
          <a:cs typeface="+mn-cs"/>
        </a:defRPr>
      </a:lvl2pPr>
      <a:lvl3pPr marL="730250" indent="-182563" algn="l" rtl="0" eaLnBrk="0" fontAlgn="base" hangingPunct="0">
        <a:spcBef>
          <a:spcPts val="500"/>
        </a:spcBef>
        <a:spcAft>
          <a:spcPct val="0"/>
        </a:spcAft>
        <a:buClr>
          <a:srgbClr val="262626"/>
        </a:buClr>
        <a:buFont typeface="Garamond" pitchFamily="18" charset="0"/>
        <a:buChar char="◦"/>
        <a:defRPr sz="1400" kern="1200">
          <a:solidFill>
            <a:schemeClr val="tx1"/>
          </a:solidFill>
          <a:latin typeface="+mn-lt"/>
          <a:ea typeface="+mn-ea"/>
          <a:cs typeface="+mn-cs"/>
        </a:defRPr>
      </a:lvl3pPr>
      <a:lvl4pPr marL="1004888" indent="-182563" algn="l" rtl="0" eaLnBrk="0" fontAlgn="base" hangingPunct="0">
        <a:spcBef>
          <a:spcPts val="500"/>
        </a:spcBef>
        <a:spcAft>
          <a:spcPct val="0"/>
        </a:spcAft>
        <a:buClr>
          <a:srgbClr val="262626"/>
        </a:buClr>
        <a:buFont typeface="Garamond" pitchFamily="18" charset="0"/>
        <a:buChar char="◦"/>
        <a:defRPr sz="1400" kern="1200">
          <a:solidFill>
            <a:schemeClr val="tx1"/>
          </a:solidFill>
          <a:latin typeface="+mn-lt"/>
          <a:ea typeface="+mn-ea"/>
          <a:cs typeface="+mn-cs"/>
        </a:defRPr>
      </a:lvl4pPr>
      <a:lvl5pPr marL="1279525" indent="-182563" algn="l" rtl="0" eaLnBrk="0" fontAlgn="base" hangingPunct="0">
        <a:spcBef>
          <a:spcPts val="500"/>
        </a:spcBef>
        <a:spcAft>
          <a:spcPct val="0"/>
        </a:spcAft>
        <a:buClr>
          <a:srgbClr val="262626"/>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m.tr/url?sa=i&amp;url=https%3A%2F%2Fm.facebook.com%2Fdusuncetarih%2Fphotos%2Fbursa-ulu-cami-%25C3%25B6n%25C3%25BCnde-yunan-ordusu1922yunan-ordusunun-bursay%25C4%25B1-i%25C5%259Fgalinden-sonra-v%2F2817242228304259%2F&amp;psig=AOvVaw0DzpGOcHp-WzNJ6lReOXWi&amp;ust=1702052719332000&amp;source=images&amp;cd=vfe&amp;opi=89978449&amp;ved=0CBMQjhxqFwoTCKDLguDe_YIDFQAAAAAdAAAAABA3"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buyutec.net/p-Bursa-Gokdere-58775.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ogle.com.tr/url?sa=i&amp;rct=j&amp;q=bursa%20ve%20edirne%20harita&amp;source=images&amp;cd=&amp;cad=rja&amp;docid=qB2KUtP5Q6GzFM&amp;tbnid=Npf82bZN79eS1M:&amp;ved=0CAUQjRw&amp;url=http://www.delinetciler.net/marmara-bolgesi/111034-marmara-bolgesinin-haritasi.html&amp;ei=O9YNUomEAYTBswbGz4CQAw&amp;bvm=bv.50768961,d.bGE&amp;psig=AFQjCNGNE6Xq9cDcnZzUZc18gxdRTeKiLw&amp;ust=1376724918203100"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extLst>
          </p:cNvPr>
          <p:cNvSpPr>
            <a:spLocks noGrp="1" noChangeArrowheads="1"/>
          </p:cNvSpPr>
          <p:nvPr>
            <p:ph type="ctrTitle"/>
          </p:nvPr>
        </p:nvSpPr>
        <p:spPr>
          <a:xfrm>
            <a:off x="1043608" y="1268760"/>
            <a:ext cx="7132638" cy="1701800"/>
          </a:xfrm>
        </p:spPr>
        <p:txBody>
          <a:bodyPr rtlCol="0">
            <a:normAutofit fontScale="90000"/>
          </a:bodyPr>
          <a:lstStyle/>
          <a:p>
            <a:pPr eaLnBrk="1" fontAlgn="auto" hangingPunct="1">
              <a:spcAft>
                <a:spcPts val="0"/>
              </a:spcAft>
              <a:defRPr/>
            </a:pPr>
            <a:r>
              <a:rPr lang="tr-TR" sz="5400" b="1" dirty="0">
                <a:solidFill>
                  <a:srgbClr val="C00000"/>
                </a:solidFill>
              </a:rPr>
              <a:t>O S M A N L I L A R</a:t>
            </a:r>
            <a:br>
              <a:rPr lang="tr-TR" sz="5400" b="1" dirty="0">
                <a:solidFill>
                  <a:srgbClr val="C00000"/>
                </a:solidFill>
              </a:rPr>
            </a:br>
            <a:r>
              <a:rPr lang="tr-TR" sz="4000" b="1" dirty="0">
                <a:solidFill>
                  <a:srgbClr val="C00000"/>
                </a:solidFill>
              </a:rPr>
              <a:t> </a:t>
            </a:r>
            <a:r>
              <a:rPr lang="tr-TR" sz="4800" b="1" dirty="0">
                <a:solidFill>
                  <a:srgbClr val="C00000"/>
                </a:solidFill>
              </a:rPr>
              <a:t>1299-1918 </a:t>
            </a:r>
            <a:br>
              <a:rPr lang="tr-TR" sz="4800" b="1" dirty="0">
                <a:solidFill>
                  <a:srgbClr val="C00000"/>
                </a:solidFill>
              </a:rPr>
            </a:br>
            <a:endParaRPr lang="tr-TR" sz="4800" b="1" dirty="0">
              <a:solidFill>
                <a:srgbClr val="C00000"/>
              </a:solidFill>
            </a:endParaRPr>
          </a:p>
        </p:txBody>
      </p:sp>
      <p:pic>
        <p:nvPicPr>
          <p:cNvPr id="3" name="Picture 4" descr="Türk Dünyası on Twitter: &quot;Osmanlı Bayrağı Kronolojisi. http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92896"/>
            <a:ext cx="5715000" cy="38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060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extLst>
          </p:cNvPr>
          <p:cNvSpPr>
            <a:spLocks noGrp="1" noChangeArrowheads="1"/>
          </p:cNvSpPr>
          <p:nvPr>
            <p:ph idx="1"/>
          </p:nvPr>
        </p:nvSpPr>
        <p:spPr>
          <a:xfrm>
            <a:off x="467544" y="980728"/>
            <a:ext cx="8424936" cy="4392488"/>
          </a:xfrm>
        </p:spPr>
        <p:txBody>
          <a:bodyPr rtlCol="0">
            <a:noAutofit/>
          </a:bodyPr>
          <a:lstStyle/>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r>
              <a:rPr lang="tr-TR" altLang="tr-TR" sz="2800" dirty="0">
                <a:latin typeface="Calibri" pitchFamily="34" charset="0"/>
                <a:cs typeface="Calibri" pitchFamily="34" charset="0"/>
              </a:rPr>
              <a:t>Mimarî eserlerin önemli bir bölümü </a:t>
            </a:r>
            <a:r>
              <a:rPr lang="tr-TR" altLang="tr-TR" sz="2800" dirty="0">
                <a:solidFill>
                  <a:srgbClr val="FF0000"/>
                </a:solidFill>
                <a:latin typeface="Calibri" pitchFamily="34" charset="0"/>
                <a:cs typeface="Calibri" pitchFamily="34" charset="0"/>
              </a:rPr>
              <a:t>külliyeler</a:t>
            </a:r>
            <a:r>
              <a:rPr lang="tr-TR" altLang="tr-TR" sz="2800" dirty="0">
                <a:latin typeface="Calibri" pitchFamily="34" charset="0"/>
                <a:cs typeface="Calibri" pitchFamily="34" charset="0"/>
              </a:rPr>
              <a:t> halindedir. </a:t>
            </a:r>
            <a:endParaRPr lang="tr-TR" altLang="tr-TR" sz="2800" dirty="0" smtClean="0">
              <a:latin typeface="Calibri" pitchFamily="34" charset="0"/>
              <a:cs typeface="Calibri" pitchFamily="34" charset="0"/>
            </a:endParaRPr>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endParaRPr lang="tr-TR" altLang="tr-TR" sz="2800" dirty="0">
              <a:latin typeface="Calibri" pitchFamily="34" charset="0"/>
              <a:cs typeface="Calibri" pitchFamily="34" charset="0"/>
            </a:endParaRPr>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r>
              <a:rPr lang="tr-TR" altLang="tr-TR" sz="2800" dirty="0" smtClean="0"/>
              <a:t>Bursa </a:t>
            </a:r>
            <a:r>
              <a:rPr lang="tr-TR" altLang="tr-TR" sz="2800" dirty="0">
                <a:solidFill>
                  <a:srgbClr val="C00000"/>
                </a:solidFill>
              </a:rPr>
              <a:t>Yıldırım</a:t>
            </a:r>
            <a:r>
              <a:rPr lang="tr-TR" altLang="tr-TR" sz="2800" dirty="0"/>
              <a:t>, </a:t>
            </a:r>
            <a:endParaRPr lang="tr-TR" altLang="tr-TR" sz="2800" dirty="0" smtClean="0"/>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r>
              <a:rPr lang="tr-TR" altLang="tr-TR" sz="2800" dirty="0" smtClean="0"/>
              <a:t>Bursa</a:t>
            </a:r>
            <a:r>
              <a:rPr lang="tr-TR" altLang="tr-TR" sz="2800" dirty="0" smtClean="0">
                <a:solidFill>
                  <a:srgbClr val="C00000"/>
                </a:solidFill>
              </a:rPr>
              <a:t> Yeşil</a:t>
            </a:r>
            <a:r>
              <a:rPr lang="tr-TR" altLang="tr-TR" sz="2800" dirty="0"/>
              <a:t>, </a:t>
            </a:r>
            <a:r>
              <a:rPr lang="tr-TR" altLang="tr-TR" sz="2800" dirty="0" smtClean="0"/>
              <a:t> </a:t>
            </a:r>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r>
              <a:rPr lang="tr-TR" altLang="tr-TR" sz="2800" dirty="0" smtClean="0"/>
              <a:t>Bursa</a:t>
            </a:r>
            <a:r>
              <a:rPr lang="tr-TR" altLang="tr-TR" sz="2800" dirty="0" smtClean="0">
                <a:solidFill>
                  <a:srgbClr val="C00000"/>
                </a:solidFill>
              </a:rPr>
              <a:t> Muradiye,</a:t>
            </a:r>
            <a:r>
              <a:rPr lang="tr-TR" altLang="tr-TR" sz="2800" dirty="0" smtClean="0"/>
              <a:t>  </a:t>
            </a:r>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r>
              <a:rPr lang="tr-TR" altLang="tr-TR" sz="2800" dirty="0" smtClean="0"/>
              <a:t>İstanbul </a:t>
            </a:r>
            <a:r>
              <a:rPr lang="tr-TR" altLang="tr-TR" sz="2800" dirty="0">
                <a:solidFill>
                  <a:srgbClr val="C00000"/>
                </a:solidFill>
              </a:rPr>
              <a:t>Fatih</a:t>
            </a:r>
            <a:r>
              <a:rPr lang="tr-TR" altLang="tr-TR" sz="2800" dirty="0"/>
              <a:t> </a:t>
            </a:r>
            <a:endParaRPr lang="tr-TR" altLang="tr-TR" sz="2800" dirty="0" smtClean="0"/>
          </a:p>
          <a:p>
            <a:pPr marL="182880" indent="-182880" algn="just" eaLnBrk="1" fontAlgn="auto" hangingPunct="1">
              <a:spcAft>
                <a:spcPts val="0"/>
              </a:spcAft>
              <a:buClr>
                <a:schemeClr val="tx1">
                  <a:lumMod val="85000"/>
                  <a:lumOff val="15000"/>
                </a:schemeClr>
              </a:buClr>
              <a:buFont typeface="Wingdings" panose="05000000000000000000" pitchFamily="2" charset="2"/>
              <a:buChar char="Ø"/>
              <a:defRPr/>
            </a:pPr>
            <a:endParaRPr lang="tr-TR" altLang="tr-TR" sz="2800" dirty="0" smtClean="0"/>
          </a:p>
          <a:p>
            <a:pPr marL="0" indent="0" algn="just" eaLnBrk="1" fontAlgn="auto" hangingPunct="1">
              <a:spcAft>
                <a:spcPts val="0"/>
              </a:spcAft>
              <a:buClr>
                <a:schemeClr val="tx1">
                  <a:lumMod val="85000"/>
                  <a:lumOff val="15000"/>
                </a:schemeClr>
              </a:buClr>
              <a:buNone/>
              <a:defRPr/>
            </a:pPr>
            <a:r>
              <a:rPr lang="tr-TR" altLang="tr-TR" sz="2800" dirty="0" smtClean="0"/>
              <a:t>               külliyeleri </a:t>
            </a:r>
            <a:r>
              <a:rPr lang="tr-TR" altLang="tr-TR" sz="2800" dirty="0"/>
              <a:t>bu dönemin önemli külliyeleridir. </a:t>
            </a:r>
          </a:p>
          <a:p>
            <a:pPr marL="182880" indent="-182880" algn="just" eaLnBrk="1" fontAlgn="auto" hangingPunct="1">
              <a:spcAft>
                <a:spcPts val="0"/>
              </a:spcAft>
              <a:buClr>
                <a:schemeClr val="tx1">
                  <a:lumMod val="85000"/>
                  <a:lumOff val="15000"/>
                </a:schemeClr>
              </a:buClr>
              <a:buFontTx/>
              <a:buNone/>
              <a:defRPr/>
            </a:pPr>
            <a:r>
              <a:rPr lang="tr-TR" altLang="tr-TR" sz="2800" dirty="0"/>
              <a:t>	</a:t>
            </a:r>
          </a:p>
        </p:txBody>
      </p:sp>
      <p:sp>
        <p:nvSpPr>
          <p:cNvPr id="14339" name="5 Metin kutusu"/>
          <p:cNvSpPr txBox="1">
            <a:spLocks noChangeArrowheads="1"/>
          </p:cNvSpPr>
          <p:nvPr/>
        </p:nvSpPr>
        <p:spPr bwMode="auto">
          <a:xfrm>
            <a:off x="3479800" y="6415088"/>
            <a:ext cx="223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mtClean="0">
                <a:solidFill>
                  <a:prstClr val="black"/>
                </a:solidFill>
                <a:cs typeface="Arial" charset="0"/>
              </a:rPr>
              <a:t>Bursa Yeşil Külliyesi</a:t>
            </a:r>
          </a:p>
        </p:txBody>
      </p:sp>
    </p:spTree>
    <p:extLst>
      <p:ext uri="{BB962C8B-B14F-4D97-AF65-F5344CB8AC3E}">
        <p14:creationId xmlns:p14="http://schemas.microsoft.com/office/powerpoint/2010/main" val="13085856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3 Dikdörtgen">
            <a:extLst>
              <a:ext uri="{FF2B5EF4-FFF2-40B4-BE49-F238E27FC236}"/>
            </a:extLst>
          </p:cNvPr>
          <p:cNvSpPr>
            <a:spLocks noChangeArrowheads="1"/>
          </p:cNvSpPr>
          <p:nvPr/>
        </p:nvSpPr>
        <p:spPr bwMode="auto">
          <a:xfrm>
            <a:off x="514350" y="228600"/>
            <a:ext cx="7620000" cy="1384300"/>
          </a:xfrm>
          <a:prstGeom prst="rect">
            <a:avLst/>
          </a:prstGeom>
          <a:noFill/>
          <a:ln>
            <a:noFill/>
          </a:ln>
          <a:extLst/>
        </p:spPr>
        <p:txBody>
          <a:bodyPr>
            <a:spAutoFit/>
          </a:bodyPr>
          <a:lstStyle/>
          <a:p>
            <a:pPr marL="457200" indent="-457200" algn="just" defTabSz="457200">
              <a:buFont typeface="Wingdings" pitchFamily="2" charset="2"/>
              <a:buChar char="ü"/>
              <a:defRPr/>
            </a:pPr>
            <a:r>
              <a:rPr lang="tr-TR" sz="2800" b="1" dirty="0">
                <a:solidFill>
                  <a:srgbClr val="00B0F0"/>
                </a:solidFill>
                <a:cs typeface="Arial" charset="0"/>
              </a:rPr>
              <a:t>Hazine Dairesi, </a:t>
            </a:r>
          </a:p>
          <a:p>
            <a:pPr algn="just" defTabSz="457200">
              <a:defRPr/>
            </a:pPr>
            <a:r>
              <a:rPr lang="tr-TR" sz="2800" b="1" dirty="0">
                <a:solidFill>
                  <a:prstClr val="black"/>
                </a:solidFill>
                <a:cs typeface="Arial" charset="0"/>
              </a:rPr>
              <a:t>Fatih Köşkü</a:t>
            </a:r>
            <a:r>
              <a:rPr lang="tr-TR" sz="2800" dirty="0">
                <a:solidFill>
                  <a:prstClr val="black"/>
                </a:solidFill>
                <a:cs typeface="Arial" charset="0"/>
              </a:rPr>
              <a:t> olarak da bilinir. Fatih Sultan Mehmet zamanına aittir.</a:t>
            </a:r>
          </a:p>
        </p:txBody>
      </p:sp>
      <p:pic>
        <p:nvPicPr>
          <p:cNvPr id="101379" name="Picture 4" descr="Fatih Köşkü elektronik cihazlarla izlenec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1912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725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extLst>
          </p:cNvPr>
          <p:cNvSpPr>
            <a:spLocks noGrp="1" noChangeArrowheads="1"/>
          </p:cNvSpPr>
          <p:nvPr>
            <p:ph idx="1"/>
          </p:nvPr>
        </p:nvSpPr>
        <p:spPr>
          <a:xfrm>
            <a:off x="1259632" y="2204864"/>
            <a:ext cx="7315200" cy="2133600"/>
          </a:xfrm>
        </p:spPr>
        <p:txBody>
          <a:bodyPr rtlCol="0">
            <a:normAutofit/>
          </a:bodyPr>
          <a:lstStyle/>
          <a:p>
            <a:pPr marL="182880" indent="-274320" eaLnBrk="1" fontAlgn="auto" hangingPunct="1">
              <a:spcAft>
                <a:spcPts val="0"/>
              </a:spcAft>
              <a:buClr>
                <a:schemeClr val="tx1">
                  <a:lumMod val="85000"/>
                  <a:lumOff val="15000"/>
                </a:schemeClr>
              </a:buClr>
              <a:buFontTx/>
              <a:buNone/>
              <a:defRPr/>
            </a:pPr>
            <a:r>
              <a:rPr lang="tr-TR" sz="2800" dirty="0"/>
              <a:t>	</a:t>
            </a:r>
          </a:p>
          <a:p>
            <a:pPr marL="182880" indent="-274320" eaLnBrk="1" fontAlgn="auto" hangingPunct="1">
              <a:spcAft>
                <a:spcPts val="0"/>
              </a:spcAft>
              <a:buClr>
                <a:schemeClr val="tx1">
                  <a:lumMod val="85000"/>
                  <a:lumOff val="15000"/>
                </a:schemeClr>
              </a:buClr>
              <a:buFontTx/>
              <a:buNone/>
              <a:defRPr/>
            </a:pPr>
            <a:r>
              <a:rPr lang="tr-TR" sz="2800" dirty="0"/>
              <a:t>	</a:t>
            </a:r>
            <a:r>
              <a:rPr lang="tr-TR" sz="2800" b="1" dirty="0">
                <a:solidFill>
                  <a:srgbClr val="C00000"/>
                </a:solidFill>
              </a:rPr>
              <a:t>Erken Dönem Osmanlı </a:t>
            </a:r>
            <a:r>
              <a:rPr lang="tr-TR" sz="2800" b="1" dirty="0" smtClean="0">
                <a:solidFill>
                  <a:srgbClr val="C00000"/>
                </a:solidFill>
              </a:rPr>
              <a:t>Köprüleri</a:t>
            </a:r>
            <a:endParaRPr lang="tr-TR" sz="2800" b="1" dirty="0">
              <a:solidFill>
                <a:srgbClr val="C00000"/>
              </a:solidFill>
            </a:endParaRPr>
          </a:p>
        </p:txBody>
      </p:sp>
    </p:spTree>
    <p:extLst>
      <p:ext uri="{BB962C8B-B14F-4D97-AF65-F5344CB8AC3E}">
        <p14:creationId xmlns:p14="http://schemas.microsoft.com/office/powerpoint/2010/main" val="40066654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Dikdörtgen"/>
          <p:cNvSpPr>
            <a:spLocks noChangeArrowheads="1"/>
          </p:cNvSpPr>
          <p:nvPr/>
        </p:nvSpPr>
        <p:spPr bwMode="auto">
          <a:xfrm>
            <a:off x="762000" y="762000"/>
            <a:ext cx="38443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dirty="0" smtClean="0">
                <a:solidFill>
                  <a:prstClr val="black"/>
                </a:solidFill>
                <a:cs typeface="Arial" charset="0"/>
              </a:rPr>
              <a:t>Nilüfer Hatun Köprüsü, 14. yy</a:t>
            </a:r>
            <a:r>
              <a:rPr lang="tr-TR" altLang="tr-TR" sz="2000" dirty="0" smtClean="0">
                <a:solidFill>
                  <a:prstClr val="black"/>
                </a:solidFill>
                <a:cs typeface="Arial" charset="0"/>
              </a:rPr>
              <a:t> </a:t>
            </a:r>
          </a:p>
        </p:txBody>
      </p:sp>
      <p:sp>
        <p:nvSpPr>
          <p:cNvPr id="103427" name="Dikdörtgen 1"/>
          <p:cNvSpPr>
            <a:spLocks noChangeArrowheads="1"/>
          </p:cNvSpPr>
          <p:nvPr/>
        </p:nvSpPr>
        <p:spPr bwMode="auto">
          <a:xfrm>
            <a:off x="1828800" y="59436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 </a:t>
            </a:r>
          </a:p>
        </p:txBody>
      </p:sp>
      <p:pic>
        <p:nvPicPr>
          <p:cNvPr id="103428" name="Picture 7" descr="Bursa'da yeni bir ucube vakas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5" y="1600200"/>
            <a:ext cx="7954963"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847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Dikdörtgen"/>
          <p:cNvSpPr>
            <a:spLocks noChangeArrowheads="1"/>
          </p:cNvSpPr>
          <p:nvPr/>
        </p:nvSpPr>
        <p:spPr bwMode="auto">
          <a:xfrm>
            <a:off x="762000" y="533400"/>
            <a:ext cx="474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smtClean="0">
                <a:solidFill>
                  <a:prstClr val="black"/>
                </a:solidFill>
                <a:cs typeface="Arial" charset="0"/>
              </a:rPr>
              <a:t>Uzunköprü,</a:t>
            </a:r>
            <a:r>
              <a:rPr lang="tr-TR" altLang="tr-TR" sz="2000" smtClean="0">
                <a:solidFill>
                  <a:prstClr val="black"/>
                </a:solidFill>
                <a:cs typeface="Arial" charset="0"/>
              </a:rPr>
              <a:t> Edirne yolunda 1427-1443 </a:t>
            </a:r>
          </a:p>
        </p:txBody>
      </p:sp>
      <p:pic>
        <p:nvPicPr>
          <p:cNvPr id="104451" name="Picture 6" descr="Uzunköprü Haberleri - Çatlaklar oluşan tarihi Uzunköprü için koruma talebi  - Edirne Haberl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905000"/>
            <a:ext cx="77851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6333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Dikdörtgen"/>
          <p:cNvSpPr>
            <a:spLocks noChangeArrowheads="1"/>
          </p:cNvSpPr>
          <p:nvPr/>
        </p:nvSpPr>
        <p:spPr bwMode="auto">
          <a:xfrm>
            <a:off x="685800" y="533400"/>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smtClean="0">
                <a:solidFill>
                  <a:prstClr val="black"/>
                </a:solidFill>
                <a:cs typeface="Arial" charset="0"/>
              </a:rPr>
              <a:t>II. Beyazıt Köprüsü, </a:t>
            </a:r>
            <a:r>
              <a:rPr lang="tr-TR" altLang="tr-TR" sz="2000" smtClean="0">
                <a:solidFill>
                  <a:prstClr val="black"/>
                </a:solidFill>
                <a:cs typeface="Arial" charset="0"/>
              </a:rPr>
              <a:t>Edirne yakınında, 1488 </a:t>
            </a:r>
          </a:p>
        </p:txBody>
      </p:sp>
      <p:pic>
        <p:nvPicPr>
          <p:cNvPr id="105475" name="Picture 5" descr="BAYEZİD KÖPRÜSÜ | Kültür Portal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295400"/>
            <a:ext cx="8001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61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Cami, medrese, imaret, hastane, ahır, mutfak, hamam ve sonradan ilave edilen türbeden oluş</a:t>
            </a:r>
          </a:p>
        </p:txBody>
      </p:sp>
      <p:pic>
        <p:nvPicPr>
          <p:cNvPr id="1026" name="Picture 2" descr="YILDIRIM KÜLLİYESİ | Kültür Portal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03" y="688874"/>
            <a:ext cx="7263128" cy="4844507"/>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827584" y="260648"/>
            <a:ext cx="3886641" cy="369332"/>
          </a:xfrm>
          <a:prstGeom prst="rect">
            <a:avLst/>
          </a:prstGeom>
        </p:spPr>
        <p:txBody>
          <a:bodyPr wrap="none">
            <a:spAutoFit/>
          </a:bodyPr>
          <a:lstStyle/>
          <a:p>
            <a:r>
              <a:rPr lang="tr-TR" altLang="tr-TR" dirty="0"/>
              <a:t>Bursa </a:t>
            </a:r>
            <a:r>
              <a:rPr lang="tr-TR" altLang="tr-TR" dirty="0" smtClean="0">
                <a:solidFill>
                  <a:srgbClr val="C00000"/>
                </a:solidFill>
              </a:rPr>
              <a:t>Yıldırım külliyesi/ 1390 </a:t>
            </a:r>
            <a:r>
              <a:rPr lang="tr-TR" altLang="tr-TR" dirty="0" err="1" smtClean="0">
                <a:solidFill>
                  <a:srgbClr val="C00000"/>
                </a:solidFill>
              </a:rPr>
              <a:t>lı</a:t>
            </a:r>
            <a:r>
              <a:rPr lang="tr-TR" altLang="tr-TR" dirty="0" smtClean="0">
                <a:solidFill>
                  <a:srgbClr val="C00000"/>
                </a:solidFill>
              </a:rPr>
              <a:t> yıllar</a:t>
            </a:r>
            <a:endParaRPr lang="tr-TR" dirty="0"/>
          </a:p>
        </p:txBody>
      </p:sp>
      <p:sp>
        <p:nvSpPr>
          <p:cNvPr id="5" name="Dikdörtgen 4"/>
          <p:cNvSpPr/>
          <p:nvPr/>
        </p:nvSpPr>
        <p:spPr>
          <a:xfrm>
            <a:off x="870134" y="5661248"/>
            <a:ext cx="7014233" cy="646331"/>
          </a:xfrm>
          <a:prstGeom prst="rect">
            <a:avLst/>
          </a:prstGeom>
        </p:spPr>
        <p:txBody>
          <a:bodyPr wrap="square">
            <a:spAutoFit/>
          </a:bodyPr>
          <a:lstStyle/>
          <a:p>
            <a:r>
              <a:rPr lang="tr-TR" dirty="0"/>
              <a:t>Cami, medrese, imaret, hastane, ahır, mutfak, hamam ve sonradan ilave edilen türbeden </a:t>
            </a:r>
            <a:r>
              <a:rPr lang="tr-TR" dirty="0" smtClean="0"/>
              <a:t>oluşmaktadır</a:t>
            </a:r>
            <a:endParaRPr lang="tr-TR" dirty="0"/>
          </a:p>
        </p:txBody>
      </p:sp>
    </p:spTree>
    <p:extLst>
      <p:ext uri="{BB962C8B-B14F-4D97-AF65-F5344CB8AC3E}">
        <p14:creationId xmlns:p14="http://schemas.microsoft.com/office/powerpoint/2010/main" val="1632048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descr="YEŞİL KÜLLİYESİ | Kültür Portal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8091274" cy="539688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725286" y="6074002"/>
            <a:ext cx="8091274" cy="646331"/>
          </a:xfrm>
          <a:prstGeom prst="rect">
            <a:avLst/>
          </a:prstGeom>
        </p:spPr>
        <p:txBody>
          <a:bodyPr wrap="square">
            <a:spAutoFit/>
          </a:bodyPr>
          <a:lstStyle/>
          <a:p>
            <a:r>
              <a:rPr lang="tr-TR" dirty="0"/>
              <a:t>Bursa'da kendi adına yaptırdığı Yeşil </a:t>
            </a:r>
            <a:r>
              <a:rPr lang="tr-TR" dirty="0" err="1"/>
              <a:t>Türbe'ye</a:t>
            </a:r>
            <a:r>
              <a:rPr lang="tr-TR" dirty="0"/>
              <a:t> defnedilen </a:t>
            </a:r>
            <a:r>
              <a:rPr lang="tr-TR" dirty="0" err="1"/>
              <a:t>Mehmed</a:t>
            </a:r>
            <a:r>
              <a:rPr lang="tr-TR" dirty="0"/>
              <a:t> Çelebi'nin külliyesi, Timur sonrası yıkılan Bursa'ya yeni bir hayat vermiştir</a:t>
            </a:r>
          </a:p>
        </p:txBody>
      </p:sp>
      <p:sp>
        <p:nvSpPr>
          <p:cNvPr id="6" name="Metin kutusu 5"/>
          <p:cNvSpPr txBox="1"/>
          <p:nvPr/>
        </p:nvSpPr>
        <p:spPr>
          <a:xfrm>
            <a:off x="725286" y="215933"/>
            <a:ext cx="3301225" cy="646331"/>
          </a:xfrm>
          <a:prstGeom prst="rect">
            <a:avLst/>
          </a:prstGeom>
          <a:noFill/>
        </p:spPr>
        <p:txBody>
          <a:bodyPr wrap="none" rtlCol="0">
            <a:spAutoFit/>
          </a:bodyPr>
          <a:lstStyle/>
          <a:p>
            <a:r>
              <a:rPr lang="tr-TR" dirty="0" smtClean="0"/>
              <a:t>Bursa Yeşil Külliye  </a:t>
            </a:r>
            <a:r>
              <a:rPr lang="tr-TR" dirty="0"/>
              <a:t>1413-1419</a:t>
            </a:r>
          </a:p>
          <a:p>
            <a:r>
              <a:rPr lang="tr-TR" dirty="0" smtClean="0"/>
              <a:t> </a:t>
            </a:r>
            <a:endParaRPr lang="tr-TR" dirty="0"/>
          </a:p>
        </p:txBody>
      </p:sp>
    </p:spTree>
    <p:extLst>
      <p:ext uri="{BB962C8B-B14F-4D97-AF65-F5344CB8AC3E}">
        <p14:creationId xmlns:p14="http://schemas.microsoft.com/office/powerpoint/2010/main" val="1502654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descr="Muradiye (II. Murad) Külliyesi | Bursa Turizm Portalı | GoBur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908720"/>
            <a:ext cx="8409631" cy="5609159"/>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971600" y="332656"/>
            <a:ext cx="3352200" cy="369332"/>
          </a:xfrm>
          <a:prstGeom prst="rect">
            <a:avLst/>
          </a:prstGeom>
          <a:noFill/>
        </p:spPr>
        <p:txBody>
          <a:bodyPr wrap="none" rtlCol="0">
            <a:spAutoFit/>
          </a:bodyPr>
          <a:lstStyle/>
          <a:p>
            <a:r>
              <a:rPr lang="tr-TR" dirty="0" smtClean="0"/>
              <a:t>Bursa Muradiye Külliyesi  1426</a:t>
            </a:r>
            <a:endParaRPr lang="tr-TR" dirty="0"/>
          </a:p>
        </p:txBody>
      </p:sp>
    </p:spTree>
    <p:extLst>
      <p:ext uri="{BB962C8B-B14F-4D97-AF65-F5344CB8AC3E}">
        <p14:creationId xmlns:p14="http://schemas.microsoft.com/office/powerpoint/2010/main" val="2453338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atih Sultan Mehmet İstanbul'a fethin başarısına yakışan mimari eserler kazandırd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2296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683568" y="836712"/>
            <a:ext cx="3775393" cy="369332"/>
          </a:xfrm>
          <a:prstGeom prst="rect">
            <a:avLst/>
          </a:prstGeom>
          <a:noFill/>
        </p:spPr>
        <p:txBody>
          <a:bodyPr wrap="none" rtlCol="0">
            <a:spAutoFit/>
          </a:bodyPr>
          <a:lstStyle/>
          <a:p>
            <a:r>
              <a:rPr lang="tr-TR" dirty="0" smtClean="0"/>
              <a:t>İstanbul Fatih Külliyesi   1463-1470</a:t>
            </a:r>
            <a:endParaRPr lang="tr-TR" dirty="0"/>
          </a:p>
        </p:txBody>
      </p:sp>
    </p:spTree>
    <p:extLst>
      <p:ext uri="{BB962C8B-B14F-4D97-AF65-F5344CB8AC3E}">
        <p14:creationId xmlns:p14="http://schemas.microsoft.com/office/powerpoint/2010/main" val="346941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609600" y="0"/>
            <a:ext cx="7391400" cy="2686050"/>
          </a:xfrm>
        </p:spPr>
        <p:txBody>
          <a:bodyPr/>
          <a:lstStyle/>
          <a:p>
            <a:pPr indent="-273050" algn="just" eaLnBrk="1" hangingPunct="1">
              <a:buFontTx/>
              <a:buNone/>
            </a:pPr>
            <a:endParaRPr lang="tr-TR" altLang="tr-TR" sz="3200" smtClean="0">
              <a:solidFill>
                <a:srgbClr val="3E3D2D"/>
              </a:solidFill>
              <a:latin typeface="Calibri" pitchFamily="34" charset="0"/>
              <a:cs typeface="Calibri" pitchFamily="34" charset="0"/>
            </a:endParaRPr>
          </a:p>
          <a:p>
            <a:pPr indent="-273050" algn="just" eaLnBrk="1" hangingPunct="1">
              <a:buFontTx/>
              <a:buNone/>
            </a:pPr>
            <a:r>
              <a:rPr lang="tr-TR" altLang="tr-TR" sz="3200" b="1" smtClean="0">
                <a:solidFill>
                  <a:srgbClr val="51C3F9"/>
                </a:solidFill>
                <a:latin typeface="Calibri" pitchFamily="34" charset="0"/>
                <a:cs typeface="Calibri" pitchFamily="34" charset="0"/>
              </a:rPr>
              <a:t>   </a:t>
            </a:r>
            <a:r>
              <a:rPr lang="tr-TR" altLang="tr-TR" sz="3200" b="1" smtClean="0">
                <a:solidFill>
                  <a:srgbClr val="C00000"/>
                </a:solidFill>
                <a:latin typeface="Calibri" pitchFamily="34" charset="0"/>
                <a:cs typeface="Calibri" pitchFamily="34" charset="0"/>
              </a:rPr>
              <a:t>Erken dönem Osmanlı Camileri</a:t>
            </a:r>
          </a:p>
          <a:p>
            <a:pPr indent="-273050" algn="just" eaLnBrk="1" hangingPunct="1">
              <a:buClr>
                <a:srgbClr val="94C600"/>
              </a:buClr>
              <a:buFont typeface="Wingdings" pitchFamily="2" charset="2"/>
              <a:buChar char="Ø"/>
            </a:pPr>
            <a:r>
              <a:rPr lang="tr-TR" altLang="tr-TR" sz="3200" smtClean="0">
                <a:latin typeface="Calibri" pitchFamily="34" charset="0"/>
                <a:cs typeface="Calibri" pitchFamily="34" charset="0"/>
              </a:rPr>
              <a:t>Erken dönem Osmanlı mimarisinin</a:t>
            </a:r>
            <a:r>
              <a:rPr lang="tr-TR" altLang="tr-TR" sz="3200" smtClean="0">
                <a:solidFill>
                  <a:srgbClr val="3E3D2D"/>
                </a:solidFill>
                <a:latin typeface="Calibri" pitchFamily="34" charset="0"/>
                <a:cs typeface="Calibri" pitchFamily="34" charset="0"/>
              </a:rPr>
              <a:t> </a:t>
            </a:r>
            <a:r>
              <a:rPr lang="tr-TR" altLang="tr-TR" sz="3200" smtClean="0">
                <a:solidFill>
                  <a:srgbClr val="FF0000"/>
                </a:solidFill>
                <a:latin typeface="Calibri" pitchFamily="34" charset="0"/>
                <a:cs typeface="Calibri" pitchFamily="34" charset="0"/>
              </a:rPr>
              <a:t>en</a:t>
            </a:r>
            <a:r>
              <a:rPr lang="tr-TR" altLang="tr-TR" sz="3200" smtClean="0">
                <a:solidFill>
                  <a:srgbClr val="3E3D2D"/>
                </a:solidFill>
                <a:latin typeface="Calibri" pitchFamily="34" charset="0"/>
                <a:cs typeface="Calibri" pitchFamily="34" charset="0"/>
              </a:rPr>
              <a:t> </a:t>
            </a:r>
            <a:r>
              <a:rPr lang="tr-TR" altLang="tr-TR" sz="3200" smtClean="0">
                <a:solidFill>
                  <a:srgbClr val="FF0000"/>
                </a:solidFill>
                <a:latin typeface="Calibri" pitchFamily="34" charset="0"/>
                <a:cs typeface="Calibri" pitchFamily="34" charset="0"/>
              </a:rPr>
              <a:t>önemli</a:t>
            </a:r>
            <a:r>
              <a:rPr lang="tr-TR" altLang="tr-TR" sz="3200" smtClean="0">
                <a:solidFill>
                  <a:srgbClr val="3E3D2D"/>
                </a:solidFill>
                <a:latin typeface="Calibri" pitchFamily="34" charset="0"/>
                <a:cs typeface="Calibri" pitchFamily="34" charset="0"/>
              </a:rPr>
              <a:t> </a:t>
            </a:r>
            <a:r>
              <a:rPr lang="tr-TR" altLang="tr-TR" sz="3200" smtClean="0">
                <a:solidFill>
                  <a:srgbClr val="FF0000"/>
                </a:solidFill>
                <a:latin typeface="Calibri" pitchFamily="34" charset="0"/>
                <a:cs typeface="Calibri" pitchFamily="34" charset="0"/>
              </a:rPr>
              <a:t>yapıları</a:t>
            </a:r>
            <a:r>
              <a:rPr lang="tr-TR" altLang="tr-TR" sz="3200" smtClean="0">
                <a:solidFill>
                  <a:srgbClr val="3E3D2D"/>
                </a:solidFill>
                <a:latin typeface="Calibri" pitchFamily="34" charset="0"/>
                <a:cs typeface="Calibri" pitchFamily="34" charset="0"/>
              </a:rPr>
              <a:t> </a:t>
            </a:r>
            <a:r>
              <a:rPr lang="tr-TR" altLang="tr-TR" sz="3200" smtClean="0">
                <a:latin typeface="Calibri" pitchFamily="34" charset="0"/>
                <a:cs typeface="Calibri" pitchFamily="34" charset="0"/>
              </a:rPr>
              <a:t>camilerdir. </a:t>
            </a:r>
          </a:p>
        </p:txBody>
      </p:sp>
      <p:pic>
        <p:nvPicPr>
          <p:cNvPr id="15363" name="Picture 4" descr="Bursa Turist Rehberi | Bursa Hakkında Tüm Bilgi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571750"/>
            <a:ext cx="56007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29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3 Dikdörtgen"/>
          <p:cNvSpPr>
            <a:spLocks noChangeArrowheads="1"/>
          </p:cNvSpPr>
          <p:nvPr/>
        </p:nvSpPr>
        <p:spPr bwMode="auto">
          <a:xfrm>
            <a:off x="914400" y="457200"/>
            <a:ext cx="7239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0"/>
              </a:spcBef>
              <a:spcAft>
                <a:spcPct val="0"/>
              </a:spcAft>
              <a:buClr>
                <a:srgbClr val="94C600"/>
              </a:buClr>
              <a:buFont typeface="Wingdings" pitchFamily="2" charset="2"/>
              <a:buChar char="Ø"/>
            </a:pPr>
            <a:r>
              <a:rPr lang="tr-TR" altLang="tr-TR" sz="3200" dirty="0" smtClean="0">
                <a:solidFill>
                  <a:prstClr val="black"/>
                </a:solidFill>
                <a:latin typeface="Calibri" pitchFamily="34" charset="0"/>
                <a:cs typeface="Calibri" pitchFamily="34" charset="0"/>
              </a:rPr>
              <a:t>Bu dönem camilerini plan tiplerine göre dört gruba ayırmak mümkündür:</a:t>
            </a:r>
          </a:p>
          <a:p>
            <a:pPr algn="just" defTabSz="457200" fontAlgn="base">
              <a:spcBef>
                <a:spcPct val="0"/>
              </a:spcBef>
              <a:spcAft>
                <a:spcPct val="0"/>
              </a:spcAft>
              <a:buClr>
                <a:srgbClr val="94C600"/>
              </a:buClr>
              <a:buFont typeface="Wingdings" pitchFamily="2" charset="2"/>
              <a:buChar char="Ø"/>
            </a:pPr>
            <a:endParaRPr lang="tr-TR" altLang="tr-TR" sz="3200" dirty="0" smtClean="0">
              <a:solidFill>
                <a:prstClr val="black"/>
              </a:solidFill>
              <a:latin typeface="Calibri" pitchFamily="34" charset="0"/>
              <a:cs typeface="Calibri" pitchFamily="34" charset="0"/>
            </a:endParaRPr>
          </a:p>
          <a:p>
            <a:pPr algn="just" defTabSz="457200" fontAlgn="base">
              <a:spcBef>
                <a:spcPct val="0"/>
              </a:spcBef>
              <a:spcAft>
                <a:spcPct val="0"/>
              </a:spcAft>
              <a:buClr>
                <a:srgbClr val="94C600"/>
              </a:buClr>
              <a:buFont typeface="Wingdings 2" pitchFamily="18" charset="2"/>
              <a:buNone/>
            </a:pPr>
            <a:r>
              <a:rPr lang="tr-TR" altLang="tr-TR" sz="3200" b="1" i="1" dirty="0" smtClean="0">
                <a:solidFill>
                  <a:prstClr val="black"/>
                </a:solidFill>
                <a:latin typeface="Calibri" pitchFamily="34" charset="0"/>
                <a:cs typeface="Calibri" pitchFamily="34" charset="0"/>
              </a:rPr>
              <a:t>     1-  </a:t>
            </a:r>
            <a:r>
              <a:rPr lang="tr-TR" altLang="tr-TR" sz="3200" i="1" dirty="0" smtClean="0">
                <a:solidFill>
                  <a:srgbClr val="FF0000"/>
                </a:solidFill>
                <a:latin typeface="Calibri" pitchFamily="34" charset="0"/>
                <a:cs typeface="Calibri" pitchFamily="34" charset="0"/>
              </a:rPr>
              <a:t>Tek kubbeli </a:t>
            </a:r>
            <a:r>
              <a:rPr lang="tr-TR" altLang="tr-TR" sz="3200" i="1" dirty="0" smtClean="0">
                <a:solidFill>
                  <a:prstClr val="black"/>
                </a:solidFill>
                <a:latin typeface="Calibri" pitchFamily="34" charset="0"/>
                <a:cs typeface="Calibri" pitchFamily="34" charset="0"/>
              </a:rPr>
              <a:t>camiler</a:t>
            </a:r>
          </a:p>
          <a:p>
            <a:pPr algn="just" defTabSz="457200" fontAlgn="base">
              <a:spcBef>
                <a:spcPct val="0"/>
              </a:spcBef>
              <a:spcAft>
                <a:spcPct val="0"/>
              </a:spcAft>
              <a:buClr>
                <a:srgbClr val="94C600"/>
              </a:buClr>
              <a:buFont typeface="Wingdings 2" pitchFamily="18" charset="2"/>
              <a:buNone/>
            </a:pPr>
            <a:r>
              <a:rPr lang="tr-TR" altLang="tr-TR" sz="3200" b="1" i="1" dirty="0" smtClean="0">
                <a:solidFill>
                  <a:prstClr val="black"/>
                </a:solidFill>
                <a:latin typeface="Calibri" pitchFamily="34" charset="0"/>
                <a:cs typeface="Calibri" pitchFamily="34" charset="0"/>
              </a:rPr>
              <a:t>     2- </a:t>
            </a:r>
            <a:r>
              <a:rPr lang="tr-TR" altLang="tr-TR" sz="3200" i="1" dirty="0">
                <a:solidFill>
                  <a:srgbClr val="FF0000"/>
                </a:solidFill>
                <a:latin typeface="Calibri" pitchFamily="34" charset="0"/>
                <a:cs typeface="Calibri" pitchFamily="34" charset="0"/>
              </a:rPr>
              <a:t>Ç</a:t>
            </a:r>
            <a:r>
              <a:rPr lang="tr-TR" altLang="tr-TR" sz="3200" i="1" dirty="0" smtClean="0">
                <a:solidFill>
                  <a:srgbClr val="FF0000"/>
                </a:solidFill>
                <a:latin typeface="Calibri" pitchFamily="34" charset="0"/>
                <a:cs typeface="Calibri" pitchFamily="34" charset="0"/>
              </a:rPr>
              <a:t>ok kubbeli </a:t>
            </a:r>
            <a:r>
              <a:rPr lang="tr-TR" altLang="tr-TR" sz="3200" i="1" dirty="0" smtClean="0">
                <a:solidFill>
                  <a:prstClr val="black"/>
                </a:solidFill>
                <a:latin typeface="Calibri" pitchFamily="34" charset="0"/>
                <a:cs typeface="Calibri" pitchFamily="34" charset="0"/>
              </a:rPr>
              <a:t>veya çok üniteli camiler 	</a:t>
            </a:r>
            <a:r>
              <a:rPr lang="tr-TR" altLang="tr-TR" sz="3200" b="1" i="1" dirty="0" smtClean="0">
                <a:solidFill>
                  <a:prstClr val="black"/>
                </a:solidFill>
                <a:latin typeface="Calibri" pitchFamily="34" charset="0"/>
                <a:cs typeface="Calibri" pitchFamily="34" charset="0"/>
              </a:rPr>
              <a:t>3- </a:t>
            </a:r>
            <a:r>
              <a:rPr lang="tr-TR" altLang="tr-TR" sz="3200" i="1" dirty="0" smtClean="0">
                <a:solidFill>
                  <a:srgbClr val="FF0000"/>
                </a:solidFill>
                <a:latin typeface="Calibri" pitchFamily="34" charset="0"/>
                <a:cs typeface="Calibri" pitchFamily="34" charset="0"/>
              </a:rPr>
              <a:t>Merkezi kubbeli </a:t>
            </a:r>
            <a:r>
              <a:rPr lang="tr-TR" altLang="tr-TR" sz="3200" i="1" dirty="0" smtClean="0">
                <a:solidFill>
                  <a:prstClr val="black"/>
                </a:solidFill>
                <a:latin typeface="Calibri" pitchFamily="34" charset="0"/>
                <a:cs typeface="Calibri" pitchFamily="34" charset="0"/>
              </a:rPr>
              <a:t>veya merkezi planlı 	 		camiler</a:t>
            </a:r>
          </a:p>
          <a:p>
            <a:pPr algn="just" defTabSz="457200" fontAlgn="base">
              <a:spcBef>
                <a:spcPct val="0"/>
              </a:spcBef>
              <a:spcAft>
                <a:spcPct val="0"/>
              </a:spcAft>
              <a:buClr>
                <a:srgbClr val="94C600"/>
              </a:buClr>
            </a:pPr>
            <a:r>
              <a:rPr lang="tr-TR" altLang="tr-TR" sz="3200" b="1" i="1" dirty="0" smtClean="0">
                <a:solidFill>
                  <a:prstClr val="black"/>
                </a:solidFill>
                <a:latin typeface="Calibri" pitchFamily="34" charset="0"/>
                <a:cs typeface="Calibri" pitchFamily="34" charset="0"/>
              </a:rPr>
              <a:t>     4-</a:t>
            </a:r>
            <a:r>
              <a:rPr lang="tr-TR" altLang="tr-TR" sz="3200" i="1" dirty="0" smtClean="0">
                <a:solidFill>
                  <a:srgbClr val="FF0000"/>
                </a:solidFill>
                <a:latin typeface="Calibri" pitchFamily="34" charset="0"/>
                <a:cs typeface="Calibri" pitchFamily="34" charset="0"/>
              </a:rPr>
              <a:t>Tabhaneli,</a:t>
            </a:r>
            <a:r>
              <a:rPr lang="tr-TR" altLang="tr-TR" sz="3200" b="1" i="1" dirty="0" smtClean="0">
                <a:solidFill>
                  <a:prstClr val="black"/>
                </a:solidFill>
                <a:latin typeface="Calibri" pitchFamily="34" charset="0"/>
                <a:cs typeface="Calibri" pitchFamily="34" charset="0"/>
              </a:rPr>
              <a:t> </a:t>
            </a:r>
            <a:r>
              <a:rPr lang="tr-TR" altLang="tr-TR" sz="3200" i="1" dirty="0" err="1" smtClean="0">
                <a:solidFill>
                  <a:srgbClr val="FF0000"/>
                </a:solidFill>
                <a:latin typeface="Calibri" pitchFamily="34" charset="0"/>
                <a:cs typeface="Calibri" pitchFamily="34" charset="0"/>
              </a:rPr>
              <a:t>Zaviyeli</a:t>
            </a:r>
            <a:r>
              <a:rPr lang="tr-TR" altLang="tr-TR" sz="3200" i="1" dirty="0" smtClean="0">
                <a:solidFill>
                  <a:srgbClr val="FF0000"/>
                </a:solidFill>
                <a:latin typeface="Calibri" pitchFamily="34" charset="0"/>
                <a:cs typeface="Calibri" pitchFamily="34" charset="0"/>
              </a:rPr>
              <a:t>/ters T tipi/çok 				işlevli ya da çapraz mihverli </a:t>
            </a:r>
            <a:r>
              <a:rPr lang="tr-TR" altLang="tr-TR" sz="3200" i="1" dirty="0" smtClean="0">
                <a:solidFill>
                  <a:prstClr val="black"/>
                </a:solidFill>
                <a:latin typeface="Calibri" pitchFamily="34" charset="0"/>
                <a:cs typeface="Calibri" pitchFamily="34" charset="0"/>
              </a:rPr>
              <a:t>camiler</a:t>
            </a:r>
            <a:endParaRPr lang="tr-TR" altLang="tr-TR" sz="3200" b="1" i="1" dirty="0" smtClean="0">
              <a:solidFill>
                <a:prstClr val="black"/>
              </a:solidFill>
              <a:latin typeface="Calibri" pitchFamily="34" charset="0"/>
              <a:cs typeface="Calibri" pitchFamily="34" charset="0"/>
            </a:endParaRPr>
          </a:p>
          <a:p>
            <a:pPr algn="just" defTabSz="457200" fontAlgn="base">
              <a:spcBef>
                <a:spcPct val="0"/>
              </a:spcBef>
              <a:spcAft>
                <a:spcPct val="0"/>
              </a:spcAft>
              <a:buClr>
                <a:srgbClr val="94C600"/>
              </a:buClr>
              <a:buFont typeface="Wingdings 2" pitchFamily="18" charset="2"/>
              <a:buNone/>
            </a:pPr>
            <a:endParaRPr lang="tr-TR" altLang="tr-TR" sz="3200" i="1" dirty="0" smtClean="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109979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ikdörtgen 3"/>
          <p:cNvSpPr>
            <a:spLocks noChangeArrowheads="1"/>
          </p:cNvSpPr>
          <p:nvPr/>
        </p:nvSpPr>
        <p:spPr bwMode="auto">
          <a:xfrm>
            <a:off x="609600" y="1676400"/>
            <a:ext cx="77724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5463"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20000"/>
              </a:spcBef>
              <a:spcAft>
                <a:spcPct val="0"/>
              </a:spcAft>
              <a:buClr>
                <a:srgbClr val="94C600"/>
              </a:buClr>
              <a:buSzPct val="76000"/>
              <a:buFont typeface="Wingdings" pitchFamily="2" charset="2"/>
              <a:buChar char="§"/>
            </a:pPr>
            <a:r>
              <a:rPr lang="tr-TR" altLang="tr-TR" sz="3200" b="1" dirty="0" smtClean="0">
                <a:solidFill>
                  <a:srgbClr val="FF0000"/>
                </a:solidFill>
                <a:latin typeface="Calibri" pitchFamily="34" charset="0"/>
                <a:cs typeface="Calibri" pitchFamily="34" charset="0"/>
              </a:rPr>
              <a:t>     1. Tek kubbeli camiler:</a:t>
            </a:r>
            <a:r>
              <a:rPr lang="tr-TR" altLang="tr-TR" sz="3200" dirty="0" smtClean="0">
                <a:solidFill>
                  <a:srgbClr val="FF0000"/>
                </a:solidFill>
                <a:latin typeface="Calibri" pitchFamily="34" charset="0"/>
                <a:cs typeface="Calibri" pitchFamily="34" charset="0"/>
              </a:rPr>
              <a:t> </a:t>
            </a:r>
          </a:p>
          <a:p>
            <a:pPr algn="just" defTabSz="457200" fontAlgn="base">
              <a:spcBef>
                <a:spcPct val="20000"/>
              </a:spcBef>
              <a:spcAft>
                <a:spcPct val="0"/>
              </a:spcAft>
              <a:buClr>
                <a:srgbClr val="94C600"/>
              </a:buClr>
              <a:buSzPct val="76000"/>
              <a:buFont typeface="Wingdings" pitchFamily="2" charset="2"/>
              <a:buChar char="ü"/>
            </a:pPr>
            <a:r>
              <a:rPr lang="tr-TR" altLang="tr-TR" sz="3200" b="1" dirty="0" smtClean="0">
                <a:solidFill>
                  <a:srgbClr val="3E3D2D"/>
                </a:solidFill>
                <a:latin typeface="Calibri" pitchFamily="34" charset="0"/>
                <a:cs typeface="Calibri" pitchFamily="34" charset="0"/>
              </a:rPr>
              <a:t>   </a:t>
            </a:r>
            <a:r>
              <a:rPr lang="tr-TR" altLang="tr-TR" sz="3200" dirty="0" smtClean="0">
                <a:solidFill>
                  <a:srgbClr val="3E3D2D"/>
                </a:solidFill>
                <a:latin typeface="Calibri" pitchFamily="34" charset="0"/>
                <a:cs typeface="Calibri" pitchFamily="34" charset="0"/>
              </a:rPr>
              <a:t>İznik </a:t>
            </a:r>
            <a:r>
              <a:rPr lang="tr-TR" altLang="tr-TR" sz="3200" dirty="0" smtClean="0">
                <a:solidFill>
                  <a:srgbClr val="C00000"/>
                </a:solidFill>
                <a:latin typeface="Calibri" pitchFamily="34" charset="0"/>
                <a:cs typeface="Calibri" pitchFamily="34" charset="0"/>
              </a:rPr>
              <a:t>Hacı Özbek </a:t>
            </a:r>
            <a:r>
              <a:rPr lang="tr-TR" altLang="tr-TR" sz="3200" dirty="0" smtClean="0">
                <a:solidFill>
                  <a:srgbClr val="3E3D2D"/>
                </a:solidFill>
                <a:latin typeface="Calibri" pitchFamily="34" charset="0"/>
                <a:cs typeface="Calibri" pitchFamily="34" charset="0"/>
              </a:rPr>
              <a:t>Camii 	(1333),</a:t>
            </a:r>
          </a:p>
          <a:p>
            <a:pPr algn="just" defTabSz="457200" fontAlgn="base">
              <a:spcBef>
                <a:spcPct val="20000"/>
              </a:spcBef>
              <a:spcAft>
                <a:spcPct val="0"/>
              </a:spcAft>
              <a:buClr>
                <a:srgbClr val="94C600"/>
              </a:buClr>
              <a:buSzPct val="76000"/>
              <a:buFont typeface="Wingdings" pitchFamily="2" charset="2"/>
              <a:buChar char="ü"/>
            </a:pPr>
            <a:r>
              <a:rPr lang="tr-TR" altLang="tr-TR" sz="3200" dirty="0" smtClean="0">
                <a:solidFill>
                  <a:srgbClr val="3E3D2D"/>
                </a:solidFill>
                <a:latin typeface="Calibri" pitchFamily="34" charset="0"/>
                <a:cs typeface="Calibri" pitchFamily="34" charset="0"/>
              </a:rPr>
              <a:t>   İznik </a:t>
            </a:r>
            <a:r>
              <a:rPr lang="tr-TR" altLang="tr-TR" sz="3200" dirty="0" smtClean="0">
                <a:solidFill>
                  <a:srgbClr val="C00000"/>
                </a:solidFill>
                <a:latin typeface="Calibri" pitchFamily="34" charset="0"/>
                <a:cs typeface="Calibri" pitchFamily="34" charset="0"/>
              </a:rPr>
              <a:t>Yeşil</a:t>
            </a:r>
            <a:r>
              <a:rPr lang="tr-TR" altLang="tr-TR" sz="3200" dirty="0" smtClean="0">
                <a:solidFill>
                  <a:srgbClr val="3E3D2D"/>
                </a:solidFill>
                <a:latin typeface="Calibri" pitchFamily="34" charset="0"/>
                <a:cs typeface="Calibri" pitchFamily="34" charset="0"/>
              </a:rPr>
              <a:t> Camii 				(1378-1391)</a:t>
            </a:r>
          </a:p>
        </p:txBody>
      </p:sp>
    </p:spTree>
    <p:extLst>
      <p:ext uri="{BB962C8B-B14F-4D97-AF65-F5344CB8AC3E}">
        <p14:creationId xmlns:p14="http://schemas.microsoft.com/office/powerpoint/2010/main" val="64069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ustafacambaz.com/data/media/711/hac_zbek_camii_3_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64389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2 Dikdörtgen"/>
          <p:cNvSpPr>
            <a:spLocks noChangeArrowheads="1"/>
          </p:cNvSpPr>
          <p:nvPr/>
        </p:nvSpPr>
        <p:spPr bwMode="auto">
          <a:xfrm>
            <a:off x="755576" y="609599"/>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dirty="0" smtClean="0">
                <a:solidFill>
                  <a:srgbClr val="3E3D2D"/>
                </a:solidFill>
                <a:latin typeface="Century Gothic" pitchFamily="34" charset="0"/>
                <a:cs typeface="Arial" charset="0"/>
              </a:rPr>
              <a:t>İznik Hacı Özbek Camii (1333),</a:t>
            </a:r>
            <a:endParaRPr lang="tr-TR" altLang="tr-TR" sz="2400" dirty="0" smtClean="0">
              <a:solidFill>
                <a:prstClr val="black"/>
              </a:solidFill>
              <a:cs typeface="Arial" charset="0"/>
            </a:endParaRPr>
          </a:p>
        </p:txBody>
      </p:sp>
      <p:pic>
        <p:nvPicPr>
          <p:cNvPr id="18436" name="Picture 5" descr="Bursa İznik Hacı Özbek Camii (Çarşı Mescidi) Foto Galerisi - 21 -  Bursadabugu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01" y="188640"/>
            <a:ext cx="33337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66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827584" y="188640"/>
            <a:ext cx="2922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dirty="0" smtClean="0">
                <a:solidFill>
                  <a:prstClr val="black"/>
                </a:solidFill>
                <a:cs typeface="Arial" charset="0"/>
              </a:rPr>
              <a:t>İznik Yeşil Camii </a:t>
            </a:r>
            <a:r>
              <a:rPr lang="tr-TR" altLang="tr-TR" dirty="0">
                <a:solidFill>
                  <a:srgbClr val="3E3D2D"/>
                </a:solidFill>
                <a:latin typeface="Calibri" pitchFamily="34" charset="0"/>
                <a:cs typeface="Calibri" pitchFamily="34" charset="0"/>
              </a:rPr>
              <a:t>1378-1391</a:t>
            </a:r>
            <a:endParaRPr lang="tr-TR" altLang="tr-TR" dirty="0" smtClean="0">
              <a:solidFill>
                <a:prstClr val="black"/>
              </a:solidFill>
              <a:cs typeface="Arial" charset="0"/>
            </a:endParaRPr>
          </a:p>
        </p:txBody>
      </p:sp>
      <p:pic>
        <p:nvPicPr>
          <p:cNvPr id="6146" name="Picture 2" descr="Dosya:Iznik Yeşil Camii 7.JPG - Vikip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378" y="561234"/>
            <a:ext cx="7776864" cy="583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498383"/>
      </p:ext>
    </p:extLst>
  </p:cSld>
  <p:clrMapOvr>
    <a:masterClrMapping/>
  </p:clrMapOvr>
  <p:transition advClick="0" advTm="9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683568" y="2204864"/>
            <a:ext cx="7680325" cy="1371600"/>
          </a:xfrm>
        </p:spPr>
        <p:txBody>
          <a:bodyPr/>
          <a:lstStyle/>
          <a:p>
            <a:pPr algn="ctr"/>
            <a:r>
              <a:rPr lang="tr-TR" dirty="0" smtClean="0">
                <a:solidFill>
                  <a:srgbClr val="FF0000"/>
                </a:solidFill>
              </a:rPr>
              <a:t>ERKEN DÖNEM </a:t>
            </a:r>
            <a:br>
              <a:rPr lang="tr-TR" dirty="0" smtClean="0">
                <a:solidFill>
                  <a:srgbClr val="FF0000"/>
                </a:solidFill>
              </a:rPr>
            </a:br>
            <a:r>
              <a:rPr lang="tr-TR" dirty="0" smtClean="0">
                <a:solidFill>
                  <a:srgbClr val="FF0000"/>
                </a:solidFill>
              </a:rPr>
              <a:t>OSMANLI SANATI</a:t>
            </a:r>
            <a:endParaRPr lang="tr-TR" dirty="0">
              <a:solidFill>
                <a:srgbClr val="FF0000"/>
              </a:solidFill>
            </a:endParaRPr>
          </a:p>
        </p:txBody>
      </p:sp>
    </p:spTree>
    <p:extLst>
      <p:ext uri="{BB962C8B-B14F-4D97-AF65-F5344CB8AC3E}">
        <p14:creationId xmlns:p14="http://schemas.microsoft.com/office/powerpoint/2010/main" val="816408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znik Yeşil Cami | İznik Yeşil Cami İznik'in sembolü olan Ye…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927975"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4"/>
          <p:cNvSpPr txBox="1">
            <a:spLocks noChangeArrowheads="1"/>
          </p:cNvSpPr>
          <p:nvPr/>
        </p:nvSpPr>
        <p:spPr bwMode="auto">
          <a:xfrm>
            <a:off x="1295400" y="685800"/>
            <a:ext cx="186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mtClean="0">
                <a:solidFill>
                  <a:prstClr val="black"/>
                </a:solidFill>
                <a:cs typeface="Arial" charset="0"/>
              </a:rPr>
              <a:t>İznik Yeşil Camii</a:t>
            </a:r>
          </a:p>
        </p:txBody>
      </p:sp>
    </p:spTree>
    <p:extLst>
      <p:ext uri="{BB962C8B-B14F-4D97-AF65-F5344CB8AC3E}">
        <p14:creationId xmlns:p14="http://schemas.microsoft.com/office/powerpoint/2010/main" val="230588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idx="1"/>
          </p:nvPr>
        </p:nvSpPr>
        <p:spPr>
          <a:xfrm>
            <a:off x="685800" y="381000"/>
            <a:ext cx="7924800" cy="5715000"/>
          </a:xfrm>
        </p:spPr>
        <p:txBody>
          <a:bodyPr/>
          <a:lstStyle/>
          <a:p>
            <a:pPr marL="68263" indent="0" eaLnBrk="1" hangingPunct="1">
              <a:buNone/>
            </a:pPr>
            <a:r>
              <a:rPr lang="tr-TR" altLang="tr-TR" sz="3200" b="1" i="1" dirty="0" smtClean="0">
                <a:solidFill>
                  <a:srgbClr val="FF0000"/>
                </a:solidFill>
                <a:latin typeface="Calibri" pitchFamily="34" charset="0"/>
                <a:cs typeface="Calibri" pitchFamily="34" charset="0"/>
              </a:rPr>
              <a:t>2. </a:t>
            </a:r>
            <a:r>
              <a:rPr lang="tr-TR" altLang="tr-TR" sz="3200" b="1" i="1" dirty="0" err="1" smtClean="0">
                <a:solidFill>
                  <a:srgbClr val="FF0000"/>
                </a:solidFill>
                <a:latin typeface="Calibri" pitchFamily="34" charset="0"/>
                <a:cs typeface="Calibri" pitchFamily="34" charset="0"/>
              </a:rPr>
              <a:t>Zaviyeli</a:t>
            </a:r>
            <a:r>
              <a:rPr lang="tr-TR" altLang="tr-TR" sz="3200" b="1" i="1" dirty="0" smtClean="0">
                <a:solidFill>
                  <a:srgbClr val="FF0000"/>
                </a:solidFill>
                <a:latin typeface="Calibri" pitchFamily="34" charset="0"/>
                <a:cs typeface="Calibri" pitchFamily="34" charset="0"/>
              </a:rPr>
              <a:t>/ters T tipi/çok işlevli ya da çapraz mihverli, </a:t>
            </a:r>
            <a:r>
              <a:rPr lang="tr-TR" altLang="tr-TR" sz="3200" b="1" i="1" dirty="0" err="1" smtClean="0">
                <a:solidFill>
                  <a:srgbClr val="FF0000"/>
                </a:solidFill>
                <a:latin typeface="Calibri" pitchFamily="34" charset="0"/>
                <a:cs typeface="Calibri" pitchFamily="34" charset="0"/>
              </a:rPr>
              <a:t>tabhaneli</a:t>
            </a:r>
            <a:r>
              <a:rPr lang="tr-TR" altLang="tr-TR" sz="3200" b="1" i="1" dirty="0" smtClean="0">
                <a:solidFill>
                  <a:srgbClr val="FF0000"/>
                </a:solidFill>
                <a:latin typeface="Calibri" pitchFamily="34" charset="0"/>
                <a:cs typeface="Calibri" pitchFamily="34" charset="0"/>
              </a:rPr>
              <a:t> camiler:</a:t>
            </a:r>
            <a:r>
              <a:rPr lang="tr-TR" altLang="tr-TR" sz="3200" i="1" dirty="0" smtClean="0">
                <a:solidFill>
                  <a:srgbClr val="FF0000"/>
                </a:solidFill>
                <a:latin typeface="Calibri" pitchFamily="34" charset="0"/>
                <a:cs typeface="Calibri" pitchFamily="34" charset="0"/>
              </a:rPr>
              <a:t> </a:t>
            </a:r>
          </a:p>
          <a:p>
            <a:pPr marL="582613" indent="-514350" algn="just" eaLnBrk="1" hangingPunct="1"/>
            <a:r>
              <a:rPr lang="tr-TR" altLang="tr-TR" sz="3200" dirty="0" smtClean="0">
                <a:latin typeface="Calibri" pitchFamily="34" charset="0"/>
                <a:cs typeface="Calibri" pitchFamily="34" charset="0"/>
              </a:rPr>
              <a:t>	</a:t>
            </a:r>
          </a:p>
          <a:p>
            <a:pPr marL="582613" indent="-514350" eaLnBrk="1" hangingPunct="1">
              <a:buFont typeface="Wingdings" pitchFamily="2" charset="2"/>
              <a:buChar char="ü"/>
            </a:pPr>
            <a:r>
              <a:rPr lang="tr-TR" altLang="tr-TR" sz="3200" dirty="0" smtClean="0">
                <a:latin typeface="Calibri" pitchFamily="34" charset="0"/>
                <a:cs typeface="Calibri" pitchFamily="34" charset="0"/>
              </a:rPr>
              <a:t>Bursa </a:t>
            </a:r>
            <a:r>
              <a:rPr lang="tr-TR" altLang="tr-TR" sz="3200" dirty="0" smtClean="0">
                <a:solidFill>
                  <a:srgbClr val="C00000"/>
                </a:solidFill>
                <a:latin typeface="Calibri" pitchFamily="34" charset="0"/>
                <a:cs typeface="Calibri" pitchFamily="34" charset="0"/>
              </a:rPr>
              <a:t>Orhan Bey </a:t>
            </a:r>
            <a:r>
              <a:rPr lang="tr-TR" altLang="tr-TR" sz="3200" dirty="0" smtClean="0">
                <a:latin typeface="Calibri" pitchFamily="34" charset="0"/>
                <a:cs typeface="Calibri" pitchFamily="34" charset="0"/>
              </a:rPr>
              <a:t>Camii 		(1339)</a:t>
            </a:r>
          </a:p>
          <a:p>
            <a:pPr marL="582613" indent="-514350" eaLnBrk="1" hangingPunct="1">
              <a:buFont typeface="Wingdings" pitchFamily="2" charset="2"/>
              <a:buChar char="ü"/>
            </a:pPr>
            <a:r>
              <a:rPr lang="tr-TR" altLang="tr-TR" sz="3200" dirty="0" smtClean="0">
                <a:latin typeface="Calibri" pitchFamily="34" charset="0"/>
                <a:cs typeface="Calibri" pitchFamily="34" charset="0"/>
              </a:rPr>
              <a:t>Bursa </a:t>
            </a:r>
            <a:r>
              <a:rPr lang="tr-TR" altLang="tr-TR" sz="3200" dirty="0" smtClean="0">
                <a:solidFill>
                  <a:srgbClr val="C00000"/>
                </a:solidFill>
                <a:latin typeface="Calibri" pitchFamily="34" charset="0"/>
                <a:cs typeface="Calibri" pitchFamily="34" charset="0"/>
              </a:rPr>
              <a:t>Hüdavendigar</a:t>
            </a:r>
            <a:r>
              <a:rPr lang="tr-TR" altLang="tr-TR" sz="3200" dirty="0" smtClean="0">
                <a:latin typeface="Calibri" pitchFamily="34" charset="0"/>
                <a:cs typeface="Calibri" pitchFamily="34" charset="0"/>
              </a:rPr>
              <a:t> Camii 	(1366)</a:t>
            </a:r>
          </a:p>
          <a:p>
            <a:pPr marL="582613" indent="-514350" eaLnBrk="1" hangingPunct="1">
              <a:buFont typeface="Wingdings" pitchFamily="2" charset="2"/>
              <a:buChar char="ü"/>
            </a:pPr>
            <a:r>
              <a:rPr lang="tr-TR" altLang="tr-TR" sz="3200" dirty="0" smtClean="0">
                <a:latin typeface="Calibri" pitchFamily="34" charset="0"/>
                <a:cs typeface="Calibri" pitchFamily="34" charset="0"/>
              </a:rPr>
              <a:t>Bursa </a:t>
            </a:r>
            <a:r>
              <a:rPr lang="tr-TR" altLang="tr-TR" sz="3200" dirty="0" smtClean="0">
                <a:solidFill>
                  <a:srgbClr val="C00000"/>
                </a:solidFill>
                <a:latin typeface="Calibri" pitchFamily="34" charset="0"/>
                <a:cs typeface="Calibri" pitchFamily="34" charset="0"/>
              </a:rPr>
              <a:t>Yıldırım</a:t>
            </a:r>
            <a:r>
              <a:rPr lang="tr-TR" altLang="tr-TR" sz="3200" dirty="0" smtClean="0">
                <a:latin typeface="Calibri" pitchFamily="34" charset="0"/>
                <a:cs typeface="Calibri" pitchFamily="34" charset="0"/>
              </a:rPr>
              <a:t> Camii 		(1390-1395)</a:t>
            </a:r>
          </a:p>
          <a:p>
            <a:pPr marL="582613" indent="-514350" eaLnBrk="1" hangingPunct="1">
              <a:buFont typeface="Wingdings" pitchFamily="2" charset="2"/>
              <a:buChar char="ü"/>
            </a:pPr>
            <a:r>
              <a:rPr lang="tr-TR" altLang="tr-TR" sz="3200" dirty="0" smtClean="0">
                <a:latin typeface="Calibri" pitchFamily="34" charset="0"/>
                <a:cs typeface="Calibri" pitchFamily="34" charset="0"/>
              </a:rPr>
              <a:t>Bursa </a:t>
            </a:r>
            <a:r>
              <a:rPr lang="tr-TR" altLang="tr-TR" sz="3200" dirty="0" smtClean="0">
                <a:solidFill>
                  <a:srgbClr val="C00000"/>
                </a:solidFill>
                <a:latin typeface="Calibri" pitchFamily="34" charset="0"/>
                <a:cs typeface="Calibri" pitchFamily="34" charset="0"/>
              </a:rPr>
              <a:t>Yeşil</a:t>
            </a:r>
            <a:r>
              <a:rPr lang="tr-TR" altLang="tr-TR" sz="3200" dirty="0" smtClean="0">
                <a:latin typeface="Calibri" pitchFamily="34" charset="0"/>
                <a:cs typeface="Calibri" pitchFamily="34" charset="0"/>
              </a:rPr>
              <a:t> Camii 			(1419-1424)</a:t>
            </a:r>
          </a:p>
          <a:p>
            <a:pPr marL="582613" indent="-514350" eaLnBrk="1" hangingPunct="1">
              <a:buFont typeface="Wingdings" pitchFamily="2" charset="2"/>
              <a:buChar char="ü"/>
            </a:pPr>
            <a:r>
              <a:rPr lang="tr-TR" altLang="tr-TR" sz="3200" dirty="0" smtClean="0">
                <a:latin typeface="Calibri" pitchFamily="34" charset="0"/>
                <a:cs typeface="Calibri" pitchFamily="34" charset="0"/>
              </a:rPr>
              <a:t>Edirne </a:t>
            </a:r>
            <a:r>
              <a:rPr lang="tr-TR" altLang="tr-TR" sz="3200" dirty="0" smtClean="0">
                <a:solidFill>
                  <a:srgbClr val="C00000"/>
                </a:solidFill>
                <a:latin typeface="Calibri" pitchFamily="34" charset="0"/>
                <a:cs typeface="Calibri" pitchFamily="34" charset="0"/>
              </a:rPr>
              <a:t>Muradiye</a:t>
            </a:r>
            <a:r>
              <a:rPr lang="tr-TR" altLang="tr-TR" sz="3200" dirty="0" smtClean="0">
                <a:latin typeface="Calibri" pitchFamily="34" charset="0"/>
                <a:cs typeface="Calibri" pitchFamily="34" charset="0"/>
              </a:rPr>
              <a:t> Camii 		(1426-1427)</a:t>
            </a:r>
          </a:p>
          <a:p>
            <a:pPr marL="582613" indent="-514350" eaLnBrk="1" hangingPunct="1">
              <a:buFont typeface="Wingdings" pitchFamily="2" charset="2"/>
              <a:buChar char="ü"/>
            </a:pPr>
            <a:endParaRPr lang="tr-TR" altLang="tr-TR" sz="3200" dirty="0">
              <a:latin typeface="Calibri" pitchFamily="34" charset="0"/>
              <a:cs typeface="Calibri" pitchFamily="34" charset="0"/>
            </a:endParaRPr>
          </a:p>
          <a:p>
            <a:pPr marL="582613" indent="-514350" eaLnBrk="1" hangingPunct="1">
              <a:buFont typeface="Wingdings" pitchFamily="2" charset="2"/>
              <a:buChar char="ü"/>
            </a:pPr>
            <a:r>
              <a:rPr lang="tr-TR" altLang="tr-TR" sz="3200" dirty="0" smtClean="0">
                <a:latin typeface="Calibri" pitchFamily="34" charset="0"/>
                <a:cs typeface="Calibri" pitchFamily="34" charset="0"/>
              </a:rPr>
              <a:t>Not: </a:t>
            </a:r>
            <a:r>
              <a:rPr lang="tr-TR" altLang="tr-TR" sz="2400" dirty="0">
                <a:solidFill>
                  <a:srgbClr val="08A5EF"/>
                </a:solidFill>
                <a:latin typeface="Calibri" pitchFamily="34" charset="0"/>
                <a:cs typeface="Calibri" pitchFamily="34" charset="0"/>
              </a:rPr>
              <a:t>Erken dönem Osmanlı cami mimarisinde yeni bir düzenlemedir. </a:t>
            </a:r>
            <a:endParaRPr lang="tr-TR" altLang="tr-TR" sz="2400" dirty="0" smtClean="0">
              <a:latin typeface="Calibri" pitchFamily="34" charset="0"/>
              <a:cs typeface="Calibri" pitchFamily="34" charset="0"/>
            </a:endParaRPr>
          </a:p>
        </p:txBody>
      </p:sp>
    </p:spTree>
    <p:extLst>
      <p:ext uri="{BB962C8B-B14F-4D97-AF65-F5344CB8AC3E}">
        <p14:creationId xmlns:p14="http://schemas.microsoft.com/office/powerpoint/2010/main" val="3714967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3 Dikdörtgen"/>
          <p:cNvSpPr>
            <a:spLocks noChangeArrowheads="1"/>
          </p:cNvSpPr>
          <p:nvPr/>
        </p:nvSpPr>
        <p:spPr bwMode="auto">
          <a:xfrm>
            <a:off x="990600" y="609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Bursa Orhan Bey/Gazi Camii (1339)</a:t>
            </a:r>
          </a:p>
        </p:txBody>
      </p:sp>
      <p:pic>
        <p:nvPicPr>
          <p:cNvPr id="1028" name="Picture 4" descr="Bursa'nın en eski mabedi Gazi Orhan Bey Camii ibadete açılıyor - Bursada  Bugün - Bursa bursa haber bursa haberi bursa haberleri Bu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71239"/>
            <a:ext cx="85725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0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Dikdörtgen"/>
          <p:cNvSpPr>
            <a:spLocks noChangeArrowheads="1"/>
          </p:cNvSpPr>
          <p:nvPr/>
        </p:nvSpPr>
        <p:spPr bwMode="auto">
          <a:xfrm>
            <a:off x="914400" y="96837"/>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Bursa Orhan Bey/Gazi Camii (1339)</a:t>
            </a:r>
          </a:p>
        </p:txBody>
      </p:sp>
      <p:pic>
        <p:nvPicPr>
          <p:cNvPr id="7170" name="Picture 2" descr="https://upload.wikimedia.org/wikipedia/commons/thumb/d/d3/GAZ%C4%B0_ORHAN_CAM%C4%B0%C4%B0_BURSA_-_panoramio_%2814%29.jpg/1916px-GAZ%C4%B0_ORHAN_CAM%C4%B0%C4%B0_BURSA_-_panoramio_%281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34527"/>
            <a:ext cx="828814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08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Dikdörtgen"/>
          <p:cNvSpPr>
            <a:spLocks noChangeArrowheads="1"/>
          </p:cNvSpPr>
          <p:nvPr/>
        </p:nvSpPr>
        <p:spPr bwMode="auto">
          <a:xfrm>
            <a:off x="1219200" y="8382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Bursa Yeşil Camii (1419-1424)</a:t>
            </a:r>
          </a:p>
        </p:txBody>
      </p:sp>
      <p:pic>
        <p:nvPicPr>
          <p:cNvPr id="24579" name="Resi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0200"/>
            <a:ext cx="5308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65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Dikdörtgen"/>
          <p:cNvSpPr>
            <a:spLocks noChangeArrowheads="1"/>
          </p:cNvSpPr>
          <p:nvPr/>
        </p:nvSpPr>
        <p:spPr bwMode="auto">
          <a:xfrm>
            <a:off x="990600" y="3762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Bursa Yeşil Camii (1419-1424)</a:t>
            </a:r>
          </a:p>
        </p:txBody>
      </p:sp>
      <p:pic>
        <p:nvPicPr>
          <p:cNvPr id="25603" name="Picture 5" descr="https://cdn.islamansiklopedisi.org.tr/madde/43/yesilcami-kulliyesi--bur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14413"/>
            <a:ext cx="8458200"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37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Yıldırım Camii / Osmanlı mimarisi / Bur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962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Dikdörtgen 1"/>
          <p:cNvSpPr>
            <a:spLocks noChangeArrowheads="1"/>
          </p:cNvSpPr>
          <p:nvPr/>
        </p:nvSpPr>
        <p:spPr bwMode="auto">
          <a:xfrm>
            <a:off x="1066800" y="304800"/>
            <a:ext cx="2090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latin typeface="Calibri" pitchFamily="34" charset="0"/>
                <a:cs typeface="Calibri" pitchFamily="34" charset="0"/>
              </a:rPr>
              <a:t>Bursa </a:t>
            </a:r>
            <a:r>
              <a:rPr lang="tr-TR" altLang="tr-TR" smtClean="0">
                <a:solidFill>
                  <a:srgbClr val="C00000"/>
                </a:solidFill>
                <a:latin typeface="Calibri" pitchFamily="34" charset="0"/>
                <a:cs typeface="Calibri" pitchFamily="34" charset="0"/>
              </a:rPr>
              <a:t>Yıldırım</a:t>
            </a:r>
            <a:r>
              <a:rPr lang="tr-TR" altLang="tr-TR" smtClean="0">
                <a:solidFill>
                  <a:prstClr val="black"/>
                </a:solidFill>
                <a:latin typeface="Calibri" pitchFamily="34" charset="0"/>
                <a:cs typeface="Calibri" pitchFamily="34" charset="0"/>
              </a:rPr>
              <a:t> Camii </a:t>
            </a:r>
            <a:endParaRPr lang="tr-TR" altLang="tr-TR" smtClean="0">
              <a:solidFill>
                <a:prstClr val="black"/>
              </a:solidFill>
            </a:endParaRPr>
          </a:p>
        </p:txBody>
      </p:sp>
    </p:spTree>
    <p:extLst>
      <p:ext uri="{BB962C8B-B14F-4D97-AF65-F5344CB8AC3E}">
        <p14:creationId xmlns:p14="http://schemas.microsoft.com/office/powerpoint/2010/main" val="225377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Yıldırım Beyazıt Camii - Bursa | Yıldırım Beyazıt Camii - Bu…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Dikdörtgen 2"/>
          <p:cNvSpPr>
            <a:spLocks noChangeArrowheads="1"/>
          </p:cNvSpPr>
          <p:nvPr/>
        </p:nvSpPr>
        <p:spPr bwMode="auto">
          <a:xfrm>
            <a:off x="1066800" y="304800"/>
            <a:ext cx="2090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latin typeface="Calibri" pitchFamily="34" charset="0"/>
                <a:cs typeface="Calibri" pitchFamily="34" charset="0"/>
              </a:rPr>
              <a:t>Bursa </a:t>
            </a:r>
            <a:r>
              <a:rPr lang="tr-TR" altLang="tr-TR" smtClean="0">
                <a:solidFill>
                  <a:srgbClr val="C00000"/>
                </a:solidFill>
                <a:latin typeface="Calibri" pitchFamily="34" charset="0"/>
                <a:cs typeface="Calibri" pitchFamily="34" charset="0"/>
              </a:rPr>
              <a:t>Yıldırım</a:t>
            </a:r>
            <a:r>
              <a:rPr lang="tr-TR" altLang="tr-TR" smtClean="0">
                <a:solidFill>
                  <a:prstClr val="black"/>
                </a:solidFill>
                <a:latin typeface="Calibri" pitchFamily="34" charset="0"/>
                <a:cs typeface="Calibri" pitchFamily="34" charset="0"/>
              </a:rPr>
              <a:t> Camii </a:t>
            </a:r>
            <a:endParaRPr lang="tr-TR" altLang="tr-TR" smtClean="0">
              <a:solidFill>
                <a:prstClr val="black"/>
              </a:solidFill>
            </a:endParaRPr>
          </a:p>
        </p:txBody>
      </p:sp>
    </p:spTree>
    <p:extLst>
      <p:ext uri="{BB962C8B-B14F-4D97-AF65-F5344CB8AC3E}">
        <p14:creationId xmlns:p14="http://schemas.microsoft.com/office/powerpoint/2010/main" val="76906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990600" y="914400"/>
            <a:ext cx="7541840" cy="4343400"/>
          </a:xfrm>
        </p:spPr>
        <p:txBody>
          <a:bodyPr/>
          <a:lstStyle/>
          <a:p>
            <a:pPr indent="-273050" eaLnBrk="1" hangingPunct="1"/>
            <a:endParaRPr lang="tr-TR" altLang="tr-TR" sz="3200" b="1" i="1" dirty="0" smtClean="0">
              <a:latin typeface="Calibri" pitchFamily="34" charset="0"/>
              <a:cs typeface="Calibri" pitchFamily="34" charset="0"/>
            </a:endParaRPr>
          </a:p>
          <a:p>
            <a:pPr marL="0" indent="0" eaLnBrk="1" hangingPunct="1">
              <a:buNone/>
            </a:pPr>
            <a:r>
              <a:rPr lang="tr-TR" altLang="tr-TR" sz="3200" b="1" i="1" dirty="0" smtClean="0">
                <a:solidFill>
                  <a:srgbClr val="C00000"/>
                </a:solidFill>
                <a:latin typeface="Calibri" pitchFamily="34" charset="0"/>
                <a:cs typeface="Calibri" pitchFamily="34" charset="0"/>
              </a:rPr>
              <a:t>3. Eşdeğer büyüklükte çok kubbeli camiler:</a:t>
            </a:r>
            <a:r>
              <a:rPr lang="tr-TR" altLang="tr-TR" sz="3200" i="1" dirty="0" smtClean="0">
                <a:solidFill>
                  <a:srgbClr val="C00000"/>
                </a:solidFill>
                <a:latin typeface="Calibri" pitchFamily="34" charset="0"/>
                <a:cs typeface="Calibri" pitchFamily="34" charset="0"/>
              </a:rPr>
              <a:t> </a:t>
            </a:r>
          </a:p>
          <a:p>
            <a:pPr indent="-273050" eaLnBrk="1" hangingPunct="1">
              <a:buFontTx/>
              <a:buNone/>
            </a:pPr>
            <a:r>
              <a:rPr lang="tr-TR" altLang="tr-TR" sz="3200" dirty="0" smtClean="0">
                <a:latin typeface="Calibri" pitchFamily="34" charset="0"/>
                <a:cs typeface="Calibri" pitchFamily="34" charset="0"/>
              </a:rPr>
              <a:t>	</a:t>
            </a:r>
          </a:p>
          <a:p>
            <a:pPr indent="-273050" eaLnBrk="1" hangingPunct="1">
              <a:buFont typeface="Wingdings" pitchFamily="2" charset="2"/>
              <a:buChar char="ü"/>
            </a:pPr>
            <a:r>
              <a:rPr lang="tr-TR" altLang="tr-TR" sz="3200" dirty="0" smtClean="0">
                <a:latin typeface="Calibri" pitchFamily="34" charset="0"/>
                <a:cs typeface="Calibri" pitchFamily="34" charset="0"/>
              </a:rPr>
              <a:t>Bursa </a:t>
            </a:r>
            <a:r>
              <a:rPr lang="tr-TR" altLang="tr-TR" sz="3200" dirty="0" smtClean="0">
                <a:solidFill>
                  <a:srgbClr val="FF0000"/>
                </a:solidFill>
                <a:latin typeface="Calibri" pitchFamily="34" charset="0"/>
                <a:cs typeface="Calibri" pitchFamily="34" charset="0"/>
              </a:rPr>
              <a:t>Ulu</a:t>
            </a:r>
            <a:r>
              <a:rPr lang="tr-TR" altLang="tr-TR" sz="3200" dirty="0" smtClean="0">
                <a:latin typeface="Calibri" pitchFamily="34" charset="0"/>
                <a:cs typeface="Calibri" pitchFamily="34" charset="0"/>
              </a:rPr>
              <a:t> Camii (1396-1399)</a:t>
            </a:r>
          </a:p>
          <a:p>
            <a:pPr indent="-273050" eaLnBrk="1" hangingPunct="1">
              <a:buFont typeface="Wingdings" pitchFamily="2" charset="2"/>
              <a:buChar char="ü"/>
            </a:pPr>
            <a:r>
              <a:rPr lang="tr-TR" altLang="tr-TR" sz="3200" dirty="0" smtClean="0">
                <a:latin typeface="Calibri" pitchFamily="34" charset="0"/>
                <a:cs typeface="Calibri" pitchFamily="34" charset="0"/>
              </a:rPr>
              <a:t>Edirne </a:t>
            </a:r>
            <a:r>
              <a:rPr lang="tr-TR" altLang="tr-TR" sz="3200" dirty="0" smtClean="0">
                <a:solidFill>
                  <a:srgbClr val="FF0000"/>
                </a:solidFill>
                <a:latin typeface="Calibri" pitchFamily="34" charset="0"/>
                <a:cs typeface="Calibri" pitchFamily="34" charset="0"/>
              </a:rPr>
              <a:t>Eski</a:t>
            </a:r>
            <a:r>
              <a:rPr lang="tr-TR" altLang="tr-TR" sz="3200" dirty="0" smtClean="0">
                <a:latin typeface="Calibri" pitchFamily="34" charset="0"/>
                <a:cs typeface="Calibri" pitchFamily="34" charset="0"/>
              </a:rPr>
              <a:t> Camii (1403-1413)</a:t>
            </a:r>
          </a:p>
        </p:txBody>
      </p:sp>
    </p:spTree>
    <p:extLst>
      <p:ext uri="{BB962C8B-B14F-4D97-AF65-F5344CB8AC3E}">
        <p14:creationId xmlns:p14="http://schemas.microsoft.com/office/powerpoint/2010/main" val="553325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3 Dikdörtgen"/>
          <p:cNvSpPr>
            <a:spLocks noChangeArrowheads="1"/>
          </p:cNvSpPr>
          <p:nvPr/>
        </p:nvSpPr>
        <p:spPr bwMode="auto">
          <a:xfrm>
            <a:off x="914400" y="1524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Bursa Ulu Camii (1396-1399)</a:t>
            </a:r>
          </a:p>
        </p:txBody>
      </p:sp>
      <p:pic>
        <p:nvPicPr>
          <p:cNvPr id="29699" name="Picture 5" descr="http://marufdernegi.org/wp-content/uploads/2015/11/1017163_10152150253167593_86333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914400"/>
            <a:ext cx="77152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24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idx="1"/>
          </p:nvPr>
        </p:nvSpPr>
        <p:spPr>
          <a:xfrm>
            <a:off x="609600" y="381000"/>
            <a:ext cx="8001000" cy="4038600"/>
          </a:xfrm>
        </p:spPr>
        <p:txBody>
          <a:bodyPr/>
          <a:lstStyle/>
          <a:p>
            <a:pPr indent="-273050" eaLnBrk="1" hangingPunct="1">
              <a:buFontTx/>
              <a:buNone/>
            </a:pPr>
            <a:r>
              <a:rPr lang="tr-TR" altLang="tr-TR" sz="2800" dirty="0" smtClean="0"/>
              <a:t>	</a:t>
            </a:r>
            <a:r>
              <a:rPr lang="tr-TR" altLang="tr-TR" sz="3200" b="1" dirty="0" smtClean="0">
                <a:solidFill>
                  <a:srgbClr val="C00000"/>
                </a:solidFill>
                <a:latin typeface="Calibri" pitchFamily="34" charset="0"/>
                <a:cs typeface="Calibri" pitchFamily="34" charset="0"/>
              </a:rPr>
              <a:t>Tarihçe ve Genel Bilgiler</a:t>
            </a:r>
          </a:p>
          <a:p>
            <a:pPr indent="-273050" algn="just" eaLnBrk="1" hangingPunct="1">
              <a:buFont typeface="Wingdings" pitchFamily="2" charset="2"/>
              <a:buChar char="Ø"/>
            </a:pPr>
            <a:r>
              <a:rPr lang="tr-TR" altLang="tr-TR" sz="3200" dirty="0" smtClean="0">
                <a:latin typeface="Calibri" pitchFamily="34" charset="0"/>
                <a:cs typeface="Calibri" pitchFamily="34" charset="0"/>
              </a:rPr>
              <a:t>Anadolu Selçuklu Devleti’nin dağılma sürecinde Anadolu’nun çeşitli yerlerinde ortaya çıkıp bağımsızlıklarını ilan eden beyliklerin en önemlilerinden birisi de </a:t>
            </a:r>
            <a:r>
              <a:rPr lang="tr-TR" altLang="tr-TR" sz="3200" dirty="0" smtClean="0">
                <a:solidFill>
                  <a:srgbClr val="C00000"/>
                </a:solidFill>
                <a:latin typeface="Calibri" pitchFamily="34" charset="0"/>
                <a:cs typeface="Calibri" pitchFamily="34" charset="0"/>
              </a:rPr>
              <a:t>Osmanoğulları’dır</a:t>
            </a:r>
            <a:r>
              <a:rPr lang="tr-TR" altLang="tr-TR" sz="3200" dirty="0" smtClean="0">
                <a:latin typeface="Calibri" pitchFamily="34" charset="0"/>
                <a:cs typeface="Calibri" pitchFamily="34" charset="0"/>
              </a:rPr>
              <a:t>. </a:t>
            </a:r>
          </a:p>
        </p:txBody>
      </p:sp>
      <p:pic>
        <p:nvPicPr>
          <p:cNvPr id="7171"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503613"/>
            <a:ext cx="44958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284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990600" y="533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smtClean="0">
                <a:solidFill>
                  <a:srgbClr val="455F51"/>
                </a:solidFill>
                <a:cs typeface="Arial" charset="0"/>
              </a:rPr>
              <a:t>Bursa, Ulu Camii</a:t>
            </a:r>
          </a:p>
        </p:txBody>
      </p:sp>
      <p:pic>
        <p:nvPicPr>
          <p:cNvPr id="30723" name="Picture 9" descr="http://www.dinihaberler.com/images/upload/image/Ulu%20Camii'nin%20minberindeki%20g%C3%BCne%C5%9F%20sistem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803116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Dikdörtgen 1"/>
          <p:cNvSpPr>
            <a:spLocks noChangeArrowheads="1"/>
          </p:cNvSpPr>
          <p:nvPr/>
        </p:nvSpPr>
        <p:spPr bwMode="auto">
          <a:xfrm>
            <a:off x="6019800" y="163513"/>
            <a:ext cx="2767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Hattat İzzet' (1801-1876)</a:t>
            </a:r>
          </a:p>
        </p:txBody>
      </p:sp>
      <p:sp>
        <p:nvSpPr>
          <p:cNvPr id="30725" name="Dikdörtgen 2"/>
          <p:cNvSpPr>
            <a:spLocks noChangeArrowheads="1"/>
          </p:cNvSpPr>
          <p:nvPr/>
        </p:nvSpPr>
        <p:spPr bwMode="auto">
          <a:xfrm>
            <a:off x="5340350" y="533400"/>
            <a:ext cx="3382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Hattat Abdulfettah' (1814-1896)</a:t>
            </a:r>
          </a:p>
        </p:txBody>
      </p:sp>
    </p:spTree>
    <p:extLst>
      <p:ext uri="{BB962C8B-B14F-4D97-AF65-F5344CB8AC3E}">
        <p14:creationId xmlns:p14="http://schemas.microsoft.com/office/powerpoint/2010/main" val="1347901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ursa Ulu Camii Sırları ve Tarihçesi | Gezi Rehberi » GEZGİN SİT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96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990600" y="533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smtClean="0">
                <a:solidFill>
                  <a:srgbClr val="455F51"/>
                </a:solidFill>
                <a:cs typeface="Arial" charset="0"/>
              </a:rPr>
              <a:t>Bursa, Ulu Camii</a:t>
            </a:r>
          </a:p>
        </p:txBody>
      </p:sp>
    </p:spTree>
    <p:extLst>
      <p:ext uri="{BB962C8B-B14F-4D97-AF65-F5344CB8AC3E}">
        <p14:creationId xmlns:p14="http://schemas.microsoft.com/office/powerpoint/2010/main" val="2060092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ursa ulu camii minb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63613"/>
            <a:ext cx="775335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51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2667000" y="152400"/>
            <a:ext cx="247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smtClean="0">
                <a:solidFill>
                  <a:prstClr val="black"/>
                </a:solidFill>
                <a:cs typeface="Arial" charset="0"/>
              </a:rPr>
              <a:t>Bursa, Ulu Camii</a:t>
            </a:r>
          </a:p>
        </p:txBody>
      </p:sp>
      <p:pic>
        <p:nvPicPr>
          <p:cNvPr id="33795" name="Picture 5" descr="Bursa Ulu Camii Minberinde Güneş Sistemi Var Mı? - Kozmik Ana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386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52873"/>
      </p:ext>
    </p:extLst>
  </p:cSld>
  <p:clrMapOvr>
    <a:masterClrMapping/>
  </p:clrMapOvr>
  <p:transition advClick="0" advTm="9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rsa ulu camii - uludağ sözlü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04664"/>
            <a:ext cx="5328592" cy="624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9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8765"/>
            <a:ext cx="5256583" cy="62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551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üşünce Tarih - Bursa Ulu Cami önünde Yunan ordusu/1922 Yunan ordusunun  Bursayı işgalinden sonra Venizelos'un oğlu Sofaklis, ağır hakaretler ederek  Osman Gazi'nin türbesini tekmelemişti. Kurtuluş Savaşının hem  bağımsızlığımızı, hem onur ve namusumuz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731344" cy="48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1115616" y="404664"/>
            <a:ext cx="7488832" cy="369332"/>
          </a:xfrm>
          <a:prstGeom prst="rect">
            <a:avLst/>
          </a:prstGeom>
        </p:spPr>
        <p:txBody>
          <a:bodyPr wrap="square">
            <a:spAutoFit/>
          </a:bodyPr>
          <a:lstStyle/>
          <a:p>
            <a:r>
              <a:rPr lang="tr-TR" dirty="0">
                <a:hlinkClick r:id="rId3"/>
              </a:rPr>
              <a:t>Bursa Ulu Cami önünde Yunan ordusu/1922 </a:t>
            </a:r>
          </a:p>
        </p:txBody>
      </p:sp>
    </p:spTree>
    <p:extLst>
      <p:ext uri="{BB962C8B-B14F-4D97-AF65-F5344CB8AC3E}">
        <p14:creationId xmlns:p14="http://schemas.microsoft.com/office/powerpoint/2010/main" val="7911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Dikdörtgen"/>
          <p:cNvSpPr>
            <a:spLocks noChangeArrowheads="1"/>
          </p:cNvSpPr>
          <p:nvPr/>
        </p:nvSpPr>
        <p:spPr bwMode="auto">
          <a:xfrm>
            <a:off x="838200" y="533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buFont typeface="Wingdings" pitchFamily="2" charset="2"/>
              <a:buChar char="ü"/>
            </a:pPr>
            <a:r>
              <a:rPr lang="tr-TR" altLang="tr-TR" sz="2400" smtClean="0">
                <a:solidFill>
                  <a:prstClr val="black"/>
                </a:solidFill>
                <a:cs typeface="Arial" charset="0"/>
              </a:rPr>
              <a:t>Edirne Eski Camii (1403-1413)</a:t>
            </a:r>
          </a:p>
        </p:txBody>
      </p:sp>
      <p:pic>
        <p:nvPicPr>
          <p:cNvPr id="34819" name="Resi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95400"/>
            <a:ext cx="7620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671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Dikdörtgen"/>
          <p:cNvSpPr>
            <a:spLocks noChangeArrowheads="1"/>
          </p:cNvSpPr>
          <p:nvPr/>
        </p:nvSpPr>
        <p:spPr bwMode="auto">
          <a:xfrm>
            <a:off x="1066800" y="6272213"/>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en-US" altLang="tr-TR" sz="2000" smtClean="0">
                <a:solidFill>
                  <a:prstClr val="black"/>
                </a:solidFill>
                <a:cs typeface="Arial" charset="0"/>
              </a:rPr>
              <a:t>One of several shots of the space of this great mosque. </a:t>
            </a:r>
          </a:p>
        </p:txBody>
      </p:sp>
      <p:sp>
        <p:nvSpPr>
          <p:cNvPr id="35843" name="Text Box 5"/>
          <p:cNvSpPr txBox="1">
            <a:spLocks noChangeArrowheads="1"/>
          </p:cNvSpPr>
          <p:nvPr/>
        </p:nvSpPr>
        <p:spPr bwMode="auto">
          <a:xfrm>
            <a:off x="609600" y="228600"/>
            <a:ext cx="2432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smtClean="0">
                <a:solidFill>
                  <a:prstClr val="black"/>
                </a:solidFill>
                <a:latin typeface="Times New Roman" pitchFamily="18" charset="0"/>
                <a:cs typeface="Arial" charset="0"/>
              </a:rPr>
              <a:t>Edirne Eski Camii</a:t>
            </a:r>
          </a:p>
        </p:txBody>
      </p:sp>
      <p:sp>
        <p:nvSpPr>
          <p:cNvPr id="35844" name="Rectangle 5"/>
          <p:cNvSpPr>
            <a:spLocks noChangeArrowheads="1"/>
          </p:cNvSpPr>
          <p:nvPr/>
        </p:nvSpPr>
        <p:spPr bwMode="auto">
          <a:xfrm>
            <a:off x="2605088"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en-US" altLang="tr-TR" smtClean="0">
                <a:solidFill>
                  <a:prstClr val="black"/>
                </a:solidFill>
              </a:rPr>
              <a:t>Şerif Fıtri, Süleyman Sabri, Şeyh Osman’a ait </a:t>
            </a:r>
            <a:r>
              <a:rPr lang="en-US" altLang="tr-TR" b="1" smtClean="0">
                <a:solidFill>
                  <a:prstClr val="black"/>
                </a:solidFill>
              </a:rPr>
              <a:t>hatlar</a:t>
            </a:r>
            <a:r>
              <a:rPr lang="en-US" altLang="tr-TR" smtClean="0">
                <a:solidFill>
                  <a:prstClr val="black"/>
                </a:solidFill>
              </a:rPr>
              <a:t> </a:t>
            </a:r>
          </a:p>
        </p:txBody>
      </p:sp>
      <p:pic>
        <p:nvPicPr>
          <p:cNvPr id="35845" name="Picture 7" descr="Osmanlı Devleti'nin büyümesinin simgesi: Edirne Eski C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66813"/>
            <a:ext cx="76549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013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extLst>
          </p:cNvPr>
          <p:cNvSpPr>
            <a:spLocks noGrp="1" noChangeArrowheads="1"/>
          </p:cNvSpPr>
          <p:nvPr>
            <p:ph idx="1"/>
          </p:nvPr>
        </p:nvSpPr>
        <p:spPr>
          <a:xfrm>
            <a:off x="609600" y="762000"/>
            <a:ext cx="7467600" cy="4572000"/>
          </a:xfrm>
        </p:spPr>
        <p:txBody>
          <a:bodyPr rtlCol="0">
            <a:normAutofit/>
          </a:bodyPr>
          <a:lstStyle/>
          <a:p>
            <a:pPr marL="182880" indent="-274320" eaLnBrk="1" fontAlgn="auto" hangingPunct="1">
              <a:spcAft>
                <a:spcPts val="0"/>
              </a:spcAft>
              <a:buClr>
                <a:schemeClr val="tx1">
                  <a:lumMod val="85000"/>
                  <a:lumOff val="15000"/>
                </a:schemeClr>
              </a:buClr>
              <a:defRPr/>
            </a:pPr>
            <a:endParaRPr lang="tr-TR" sz="2800" b="1" i="1" dirty="0"/>
          </a:p>
          <a:p>
            <a:pPr marL="525780" indent="-457200" eaLnBrk="1" fontAlgn="auto" hangingPunct="1">
              <a:spcAft>
                <a:spcPts val="0"/>
              </a:spcAft>
              <a:buClr>
                <a:schemeClr val="tx1">
                  <a:lumMod val="85000"/>
                  <a:lumOff val="15000"/>
                </a:schemeClr>
              </a:buClr>
              <a:buFont typeface="+mj-lt"/>
              <a:buAutoNum type="arabicPeriod" startAt="4"/>
              <a:defRPr/>
            </a:pPr>
            <a:r>
              <a:rPr lang="tr-TR" sz="2800" b="1" i="1" dirty="0">
                <a:solidFill>
                  <a:srgbClr val="FF0000"/>
                </a:solidFill>
              </a:rPr>
              <a:t>Merkezi kubbeli veya merkezi planlı camiler:</a:t>
            </a:r>
          </a:p>
          <a:p>
            <a:pPr marL="525780" indent="-457200" eaLnBrk="1" fontAlgn="auto" hangingPunct="1">
              <a:spcAft>
                <a:spcPts val="0"/>
              </a:spcAft>
              <a:buClr>
                <a:schemeClr val="tx1">
                  <a:lumMod val="85000"/>
                  <a:lumOff val="15000"/>
                </a:schemeClr>
              </a:buClr>
              <a:buFont typeface="+mj-lt"/>
              <a:buAutoNum type="arabicPeriod" startAt="4"/>
              <a:defRPr/>
            </a:pPr>
            <a:endParaRPr lang="tr-TR" sz="2800" b="1" i="1" dirty="0"/>
          </a:p>
          <a:p>
            <a:pPr marL="182880" indent="-274320" eaLnBrk="1" fontAlgn="auto" hangingPunct="1">
              <a:spcAft>
                <a:spcPts val="0"/>
              </a:spcAft>
              <a:buClr>
                <a:schemeClr val="tx1">
                  <a:lumMod val="85000"/>
                  <a:lumOff val="15000"/>
                </a:schemeClr>
              </a:buClr>
              <a:buFont typeface="Wingdings" pitchFamily="2" charset="2"/>
              <a:buChar char="ü"/>
              <a:defRPr/>
            </a:pPr>
            <a:r>
              <a:rPr lang="tr-TR" sz="2800" dirty="0"/>
              <a:t>Edirne </a:t>
            </a:r>
            <a:r>
              <a:rPr lang="tr-TR" sz="2800" dirty="0">
                <a:solidFill>
                  <a:srgbClr val="C00000"/>
                </a:solidFill>
              </a:rPr>
              <a:t>Üç Şerefeli </a:t>
            </a:r>
            <a:r>
              <a:rPr lang="tr-TR" sz="2800" dirty="0"/>
              <a:t>Camii (1437-1447)</a:t>
            </a:r>
          </a:p>
          <a:p>
            <a:pPr marL="182880" indent="-274320" eaLnBrk="1" fontAlgn="auto" hangingPunct="1">
              <a:spcAft>
                <a:spcPts val="0"/>
              </a:spcAft>
              <a:buClr>
                <a:schemeClr val="tx1">
                  <a:lumMod val="85000"/>
                  <a:lumOff val="15000"/>
                </a:schemeClr>
              </a:buClr>
              <a:defRPr/>
            </a:pPr>
            <a:endParaRPr lang="tr-TR" sz="2800" dirty="0"/>
          </a:p>
          <a:p>
            <a:pPr marL="182880" indent="-274320" eaLnBrk="1" fontAlgn="auto" hangingPunct="1">
              <a:spcAft>
                <a:spcPts val="0"/>
              </a:spcAft>
              <a:buClr>
                <a:schemeClr val="tx1">
                  <a:lumMod val="85000"/>
                  <a:lumOff val="15000"/>
                </a:schemeClr>
              </a:buClr>
              <a:defRPr/>
            </a:pPr>
            <a:endParaRPr lang="tr-TR" sz="2800" dirty="0"/>
          </a:p>
        </p:txBody>
      </p:sp>
    </p:spTree>
    <p:extLst>
      <p:ext uri="{BB962C8B-B14F-4D97-AF65-F5344CB8AC3E}">
        <p14:creationId xmlns:p14="http://schemas.microsoft.com/office/powerpoint/2010/main" val="380349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3 Dikdörtgen"/>
          <p:cNvSpPr>
            <a:spLocks noChangeArrowheads="1"/>
          </p:cNvSpPr>
          <p:nvPr/>
        </p:nvSpPr>
        <p:spPr bwMode="auto">
          <a:xfrm>
            <a:off x="838200" y="457200"/>
            <a:ext cx="7391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0"/>
              </a:spcBef>
              <a:spcAft>
                <a:spcPct val="0"/>
              </a:spcAft>
              <a:buFont typeface="Wingdings" pitchFamily="2" charset="2"/>
              <a:buChar char="Ø"/>
            </a:pPr>
            <a:r>
              <a:rPr lang="tr-TR" altLang="tr-TR" sz="2800" dirty="0" smtClean="0">
                <a:solidFill>
                  <a:prstClr val="black"/>
                </a:solidFill>
                <a:latin typeface="Calibri" pitchFamily="34" charset="0"/>
                <a:cs typeface="Calibri" pitchFamily="34" charset="0"/>
              </a:rPr>
              <a:t>1299’da Söğüt, İznik ve Bursa çevresinde beyliklerinin temellerini atan Osmanlılar, kısa zamanda diğer beylikleri kendi hakimiyetleri altına almayı </a:t>
            </a:r>
            <a:r>
              <a:rPr lang="tr-TR" altLang="tr-TR" sz="2800" dirty="0" smtClean="0">
                <a:solidFill>
                  <a:srgbClr val="C00000"/>
                </a:solidFill>
                <a:latin typeface="Calibri" pitchFamily="34" charset="0"/>
                <a:cs typeface="Calibri" pitchFamily="34" charset="0"/>
              </a:rPr>
              <a:t>başarmışlar</a:t>
            </a:r>
            <a:r>
              <a:rPr lang="tr-TR" altLang="tr-TR" sz="2800" dirty="0" smtClean="0">
                <a:solidFill>
                  <a:prstClr val="black"/>
                </a:solidFill>
                <a:latin typeface="Calibri" pitchFamily="34" charset="0"/>
                <a:cs typeface="Calibri" pitchFamily="34" charset="0"/>
              </a:rPr>
              <a:t> ve İstanbul’un fethiyle birlikte çağın en kudretli </a:t>
            </a:r>
            <a:r>
              <a:rPr lang="tr-TR" altLang="tr-TR" sz="2800" dirty="0" smtClean="0">
                <a:solidFill>
                  <a:srgbClr val="C00000"/>
                </a:solidFill>
                <a:latin typeface="Calibri" pitchFamily="34" charset="0"/>
                <a:cs typeface="Calibri" pitchFamily="34" charset="0"/>
              </a:rPr>
              <a:t>imparatorluğu</a:t>
            </a:r>
            <a:r>
              <a:rPr lang="tr-TR" altLang="tr-TR" sz="2800" dirty="0" smtClean="0">
                <a:solidFill>
                  <a:prstClr val="black"/>
                </a:solidFill>
                <a:latin typeface="Calibri" pitchFamily="34" charset="0"/>
                <a:cs typeface="Calibri" pitchFamily="34" charset="0"/>
              </a:rPr>
              <a:t> haline gelmişlerdir. </a:t>
            </a:r>
          </a:p>
        </p:txBody>
      </p:sp>
      <p:pic>
        <p:nvPicPr>
          <p:cNvPr id="8195" name="Picture 5" descr="Osmanlı Devleti kuruluş döneminin özeti - Kuruluş dönemindeki padişahlar  kimler? Osmanlı Beyliği nasıl büyüdü? - Kültür Sanat Haber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7" y="3134856"/>
            <a:ext cx="6542455" cy="341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29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395536" y="260648"/>
            <a:ext cx="2543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dirty="0" smtClean="0">
                <a:solidFill>
                  <a:prstClr val="black"/>
                </a:solidFill>
                <a:cs typeface="Arial" charset="0"/>
              </a:rPr>
              <a:t>Edirne</a:t>
            </a:r>
          </a:p>
          <a:p>
            <a:pPr defTabSz="457200" fontAlgn="base">
              <a:spcBef>
                <a:spcPct val="0"/>
              </a:spcBef>
              <a:spcAft>
                <a:spcPct val="0"/>
              </a:spcAft>
            </a:pPr>
            <a:r>
              <a:rPr lang="tr-TR" altLang="tr-TR" sz="2400" dirty="0" smtClean="0">
                <a:solidFill>
                  <a:prstClr val="black"/>
                </a:solidFill>
                <a:cs typeface="Arial" charset="0"/>
              </a:rPr>
              <a:t>Üç Şerefeli Camii</a:t>
            </a:r>
          </a:p>
        </p:txBody>
      </p:sp>
      <p:pic>
        <p:nvPicPr>
          <p:cNvPr id="4098" name="Picture 2" descr="Edirne'deki Üç Şerefeli Camisi farklı yapısıyla ön plana çıkı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0"/>
            <a:ext cx="8613643" cy="484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57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374063"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457200" y="168275"/>
            <a:ext cx="25415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400" smtClean="0">
                <a:solidFill>
                  <a:prstClr val="black"/>
                </a:solidFill>
                <a:cs typeface="Arial" charset="0"/>
              </a:rPr>
              <a:t>Edirne</a:t>
            </a:r>
          </a:p>
          <a:p>
            <a:pPr defTabSz="457200" fontAlgn="base">
              <a:spcBef>
                <a:spcPct val="0"/>
              </a:spcBef>
              <a:spcAft>
                <a:spcPct val="0"/>
              </a:spcAft>
            </a:pPr>
            <a:r>
              <a:rPr lang="tr-TR" altLang="tr-TR" sz="2400" smtClean="0">
                <a:solidFill>
                  <a:prstClr val="black"/>
                </a:solidFill>
                <a:cs typeface="Arial" charset="0"/>
              </a:rPr>
              <a:t>Üç Şerefeli Camii</a:t>
            </a:r>
          </a:p>
        </p:txBody>
      </p:sp>
    </p:spTree>
    <p:extLst>
      <p:ext uri="{BB962C8B-B14F-4D97-AF65-F5344CB8AC3E}">
        <p14:creationId xmlns:p14="http://schemas.microsoft.com/office/powerpoint/2010/main" val="2095690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3 Dikdörtgen"/>
          <p:cNvSpPr>
            <a:spLocks noChangeArrowheads="1"/>
          </p:cNvSpPr>
          <p:nvPr/>
        </p:nvSpPr>
        <p:spPr bwMode="auto">
          <a:xfrm>
            <a:off x="581547" y="188640"/>
            <a:ext cx="7848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0"/>
              </a:spcBef>
              <a:spcAft>
                <a:spcPct val="0"/>
              </a:spcAft>
            </a:pPr>
            <a:r>
              <a:rPr lang="tr-TR" altLang="tr-TR" sz="3200" b="1" dirty="0" smtClean="0">
                <a:solidFill>
                  <a:srgbClr val="C00000"/>
                </a:solidFill>
                <a:latin typeface="Calibri" pitchFamily="34" charset="0"/>
                <a:cs typeface="Calibri" pitchFamily="34" charset="0"/>
              </a:rPr>
              <a:t>Erken Dönem Osmanlı Medreseleri</a:t>
            </a:r>
            <a:r>
              <a:rPr lang="tr-TR" altLang="tr-TR" sz="3200" dirty="0" smtClean="0">
                <a:solidFill>
                  <a:srgbClr val="C00000"/>
                </a:solidFill>
                <a:latin typeface="Calibri" pitchFamily="34" charset="0"/>
                <a:cs typeface="Calibri" pitchFamily="34" charset="0"/>
              </a:rPr>
              <a:t> </a:t>
            </a:r>
          </a:p>
          <a:p>
            <a:pPr algn="just" defTabSz="457200" fontAlgn="base">
              <a:lnSpc>
                <a:spcPct val="90000"/>
              </a:lnSpc>
              <a:spcBef>
                <a:spcPct val="0"/>
              </a:spcBef>
              <a:spcAft>
                <a:spcPct val="0"/>
              </a:spcAft>
              <a:buClr>
                <a:srgbClr val="51C3F9"/>
              </a:buClr>
              <a:buFont typeface="Wingdings" pitchFamily="2" charset="2"/>
              <a:buChar char="Ø"/>
            </a:pPr>
            <a:r>
              <a:rPr lang="tr-TR" altLang="tr-TR" sz="3200" dirty="0" smtClean="0">
                <a:solidFill>
                  <a:prstClr val="black"/>
                </a:solidFill>
                <a:latin typeface="Calibri" pitchFamily="34" charset="0"/>
                <a:cs typeface="Calibri" pitchFamily="34" charset="0"/>
              </a:rPr>
              <a:t>Erken dönem Osmanlı medreselerinde genellikle </a:t>
            </a:r>
            <a:r>
              <a:rPr lang="tr-TR" altLang="tr-TR" sz="3200" dirty="0" smtClean="0">
                <a:solidFill>
                  <a:srgbClr val="FF0000"/>
                </a:solidFill>
                <a:latin typeface="Calibri" pitchFamily="34" charset="0"/>
                <a:cs typeface="Calibri" pitchFamily="34" charset="0"/>
              </a:rPr>
              <a:t>açık avlulu plan </a:t>
            </a:r>
            <a:r>
              <a:rPr lang="tr-TR" altLang="tr-TR" sz="3200" dirty="0" smtClean="0">
                <a:solidFill>
                  <a:prstClr val="black"/>
                </a:solidFill>
                <a:latin typeface="Calibri" pitchFamily="34" charset="0"/>
                <a:cs typeface="Calibri" pitchFamily="34" charset="0"/>
              </a:rPr>
              <a:t>tercih edilmiştir.</a:t>
            </a:r>
          </a:p>
        </p:txBody>
      </p:sp>
      <p:pic>
        <p:nvPicPr>
          <p:cNvPr id="5122" name="Picture 2" descr="Süleyman Paşa Medresesi | Türkiye'nin En Tarihi Sakin Şehri İZ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2" y="1625802"/>
            <a:ext cx="8352928" cy="469330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899592" y="6319105"/>
            <a:ext cx="3602268" cy="369332"/>
          </a:xfrm>
          <a:prstGeom prst="rect">
            <a:avLst/>
          </a:prstGeom>
          <a:noFill/>
        </p:spPr>
        <p:txBody>
          <a:bodyPr wrap="none" rtlCol="0">
            <a:spAutoFit/>
          </a:bodyPr>
          <a:lstStyle/>
          <a:p>
            <a:r>
              <a:rPr lang="tr-TR" dirty="0" smtClean="0"/>
              <a:t>İznik Süleyman Paşa Medresesi </a:t>
            </a:r>
            <a:endParaRPr lang="tr-TR" dirty="0"/>
          </a:p>
        </p:txBody>
      </p:sp>
    </p:spTree>
    <p:extLst>
      <p:ext uri="{BB962C8B-B14F-4D97-AF65-F5344CB8AC3E}">
        <p14:creationId xmlns:p14="http://schemas.microsoft.com/office/powerpoint/2010/main" val="1650618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609600" y="609600"/>
            <a:ext cx="7848600" cy="5562600"/>
          </a:xfrm>
        </p:spPr>
        <p:txBody>
          <a:bodyPr/>
          <a:lstStyle/>
          <a:p>
            <a:pPr indent="-273050" algn="just" eaLnBrk="1" hangingPunct="1">
              <a:lnSpc>
                <a:spcPct val="90000"/>
              </a:lnSpc>
              <a:buFontTx/>
              <a:buNone/>
            </a:pPr>
            <a:r>
              <a:rPr lang="tr-TR" altLang="tr-TR" sz="3200" b="1" dirty="0" smtClean="0">
                <a:latin typeface="Calibri" pitchFamily="34" charset="0"/>
                <a:cs typeface="Calibri" pitchFamily="34" charset="0"/>
              </a:rPr>
              <a:t>	</a:t>
            </a:r>
          </a:p>
          <a:p>
            <a:pPr indent="-273050" algn="just" eaLnBrk="1" hangingPunct="1">
              <a:lnSpc>
                <a:spcPct val="90000"/>
              </a:lnSpc>
              <a:buFontTx/>
              <a:buNone/>
            </a:pPr>
            <a:r>
              <a:rPr lang="tr-TR" altLang="tr-TR" sz="3200" b="1" dirty="0" smtClean="0">
                <a:latin typeface="Calibri" pitchFamily="34" charset="0"/>
                <a:cs typeface="Calibri" pitchFamily="34" charset="0"/>
              </a:rPr>
              <a:t>	</a:t>
            </a:r>
            <a:r>
              <a:rPr lang="tr-TR" altLang="tr-TR" sz="3200" b="1" dirty="0" smtClean="0">
                <a:solidFill>
                  <a:srgbClr val="C00000"/>
                </a:solidFill>
                <a:latin typeface="Calibri" pitchFamily="34" charset="0"/>
                <a:cs typeface="Calibri" pitchFamily="34" charset="0"/>
              </a:rPr>
              <a:t>Bu dönemin önemli medreseleri:</a:t>
            </a:r>
          </a:p>
          <a:p>
            <a:pPr indent="-273050" algn="just" eaLnBrk="1" hangingPunct="1">
              <a:lnSpc>
                <a:spcPct val="90000"/>
              </a:lnSpc>
              <a:buClr>
                <a:srgbClr val="51C3F9"/>
              </a:buClr>
              <a:buFont typeface="Wingdings" pitchFamily="2" charset="2"/>
              <a:buChar char="Ø"/>
            </a:pPr>
            <a:endParaRPr lang="tr-TR" altLang="tr-TR" sz="3200" b="1" dirty="0" smtClean="0">
              <a:solidFill>
                <a:srgbClr val="0070C0"/>
              </a:solidFill>
              <a:latin typeface="Calibri" pitchFamily="34" charset="0"/>
              <a:cs typeface="Calibri" pitchFamily="34" charset="0"/>
            </a:endParaRPr>
          </a:p>
          <a:p>
            <a:pPr indent="-273050" algn="just" eaLnBrk="1" hangingPunct="1">
              <a:lnSpc>
                <a:spcPct val="90000"/>
              </a:lnSpc>
              <a:buClr>
                <a:srgbClr val="51C3F9"/>
              </a:buClr>
              <a:buFont typeface="Wingdings" pitchFamily="2" charset="2"/>
              <a:buChar char="ü"/>
            </a:pPr>
            <a:r>
              <a:rPr lang="tr-TR" altLang="tr-TR" sz="3200" b="1" dirty="0" smtClean="0">
                <a:latin typeface="Calibri" pitchFamily="34" charset="0"/>
                <a:cs typeface="Calibri" pitchFamily="34" charset="0"/>
              </a:rPr>
              <a:t>İznik </a:t>
            </a:r>
            <a:r>
              <a:rPr lang="tr-TR" altLang="tr-TR" sz="3200" b="1" dirty="0" smtClean="0">
                <a:solidFill>
                  <a:srgbClr val="C00000"/>
                </a:solidFill>
                <a:latin typeface="Calibri" pitchFamily="34" charset="0"/>
                <a:cs typeface="Calibri" pitchFamily="34" charset="0"/>
              </a:rPr>
              <a:t>Süleyman Paşa </a:t>
            </a:r>
            <a:r>
              <a:rPr lang="tr-TR" altLang="tr-TR" sz="3200" b="1" dirty="0" err="1" smtClean="0">
                <a:latin typeface="Calibri" pitchFamily="34" charset="0"/>
                <a:cs typeface="Calibri" pitchFamily="34" charset="0"/>
              </a:rPr>
              <a:t>Med</a:t>
            </a:r>
            <a:r>
              <a:rPr lang="tr-TR" altLang="tr-TR" sz="3200" b="1" dirty="0" smtClean="0">
                <a:latin typeface="Calibri" pitchFamily="34" charset="0"/>
                <a:cs typeface="Calibri" pitchFamily="34" charset="0"/>
              </a:rPr>
              <a:t>. 	</a:t>
            </a:r>
            <a:r>
              <a:rPr lang="tr-TR" altLang="tr-TR" sz="2800" dirty="0" smtClean="0">
                <a:latin typeface="Calibri" pitchFamily="34" charset="0"/>
                <a:cs typeface="Calibri" pitchFamily="34" charset="0"/>
              </a:rPr>
              <a:t>(1324-1360), </a:t>
            </a:r>
          </a:p>
          <a:p>
            <a:pPr indent="-273050" algn="just" eaLnBrk="1" hangingPunct="1">
              <a:lnSpc>
                <a:spcPct val="90000"/>
              </a:lnSpc>
              <a:buClr>
                <a:srgbClr val="51C3F9"/>
              </a:buClr>
              <a:buFont typeface="Wingdings" pitchFamily="2" charset="2"/>
              <a:buChar char="ü"/>
            </a:pPr>
            <a:r>
              <a:rPr lang="tr-TR" altLang="tr-TR" sz="3200" b="1" dirty="0" smtClean="0">
                <a:latin typeface="Calibri" pitchFamily="34" charset="0"/>
                <a:cs typeface="Calibri" pitchFamily="34" charset="0"/>
              </a:rPr>
              <a:t>Bursa </a:t>
            </a:r>
            <a:r>
              <a:rPr lang="tr-TR" altLang="tr-TR" sz="3200" b="1" dirty="0" smtClean="0">
                <a:solidFill>
                  <a:srgbClr val="C00000"/>
                </a:solidFill>
                <a:latin typeface="Calibri" pitchFamily="34" charset="0"/>
                <a:cs typeface="Calibri" pitchFamily="34" charset="0"/>
              </a:rPr>
              <a:t>Yıldırım</a:t>
            </a:r>
            <a:r>
              <a:rPr lang="tr-TR" altLang="tr-TR" sz="3200" dirty="0" smtClean="0">
                <a:latin typeface="Calibri" pitchFamily="34" charset="0"/>
                <a:cs typeface="Calibri" pitchFamily="34" charset="0"/>
              </a:rPr>
              <a:t> </a:t>
            </a:r>
            <a:r>
              <a:rPr lang="tr-TR" altLang="tr-TR" sz="3200" b="1" dirty="0" err="1" smtClean="0">
                <a:solidFill>
                  <a:srgbClr val="3E3D2D"/>
                </a:solidFill>
                <a:latin typeface="Calibri" pitchFamily="34" charset="0"/>
                <a:cs typeface="Calibri" pitchFamily="34" charset="0"/>
              </a:rPr>
              <a:t>Med</a:t>
            </a:r>
            <a:r>
              <a:rPr lang="tr-TR" altLang="tr-TR" sz="3200" b="1" dirty="0" smtClean="0">
                <a:solidFill>
                  <a:srgbClr val="3E3D2D"/>
                </a:solidFill>
                <a:latin typeface="Calibri" pitchFamily="34" charset="0"/>
                <a:cs typeface="Calibri" pitchFamily="34" charset="0"/>
              </a:rPr>
              <a:t>. 		</a:t>
            </a:r>
            <a:r>
              <a:rPr lang="tr-TR" altLang="tr-TR" sz="2800" dirty="0" smtClean="0">
                <a:latin typeface="Calibri" pitchFamily="34" charset="0"/>
                <a:cs typeface="Calibri" pitchFamily="34" charset="0"/>
              </a:rPr>
              <a:t>(XIV. Yy. son.), </a:t>
            </a:r>
          </a:p>
          <a:p>
            <a:pPr indent="-273050" algn="just" eaLnBrk="1" hangingPunct="1">
              <a:lnSpc>
                <a:spcPct val="90000"/>
              </a:lnSpc>
              <a:buClr>
                <a:srgbClr val="51C3F9"/>
              </a:buClr>
              <a:buFont typeface="Wingdings" pitchFamily="2" charset="2"/>
              <a:buChar char="ü"/>
            </a:pPr>
            <a:r>
              <a:rPr lang="tr-TR" altLang="tr-TR" sz="3200" b="1" dirty="0" smtClean="0">
                <a:latin typeface="Calibri" pitchFamily="34" charset="0"/>
                <a:cs typeface="Calibri" pitchFamily="34" charset="0"/>
              </a:rPr>
              <a:t>Merzifon </a:t>
            </a:r>
            <a:r>
              <a:rPr lang="tr-TR" altLang="tr-TR" sz="3200" b="1" dirty="0" smtClean="0">
                <a:solidFill>
                  <a:srgbClr val="C00000"/>
                </a:solidFill>
                <a:latin typeface="Calibri" pitchFamily="34" charset="0"/>
                <a:cs typeface="Calibri" pitchFamily="34" charset="0"/>
              </a:rPr>
              <a:t>Çelebi Mehmet </a:t>
            </a:r>
            <a:r>
              <a:rPr lang="tr-TR" altLang="tr-TR" sz="3200" b="1" dirty="0" err="1" smtClean="0">
                <a:solidFill>
                  <a:srgbClr val="3E3D2D"/>
                </a:solidFill>
                <a:latin typeface="Calibri" pitchFamily="34" charset="0"/>
                <a:cs typeface="Calibri" pitchFamily="34" charset="0"/>
              </a:rPr>
              <a:t>Med</a:t>
            </a:r>
            <a:r>
              <a:rPr lang="tr-TR" altLang="tr-TR" sz="3200" b="1" dirty="0" smtClean="0">
                <a:solidFill>
                  <a:srgbClr val="3E3D2D"/>
                </a:solidFill>
                <a:latin typeface="Calibri" pitchFamily="34" charset="0"/>
                <a:cs typeface="Calibri" pitchFamily="34" charset="0"/>
              </a:rPr>
              <a:t>.</a:t>
            </a:r>
            <a:r>
              <a:rPr lang="tr-TR" altLang="tr-TR" sz="3200" dirty="0" smtClean="0">
                <a:latin typeface="Calibri" pitchFamily="34" charset="0"/>
                <a:cs typeface="Calibri" pitchFamily="34" charset="0"/>
              </a:rPr>
              <a:t> </a:t>
            </a:r>
            <a:r>
              <a:rPr lang="tr-TR" altLang="tr-TR" sz="2800" dirty="0" smtClean="0">
                <a:latin typeface="Calibri" pitchFamily="34" charset="0"/>
                <a:cs typeface="Calibri" pitchFamily="34" charset="0"/>
              </a:rPr>
              <a:t>(1414-1417), </a:t>
            </a:r>
          </a:p>
          <a:p>
            <a:pPr indent="-273050" algn="just" eaLnBrk="1" hangingPunct="1">
              <a:lnSpc>
                <a:spcPct val="90000"/>
              </a:lnSpc>
              <a:buClr>
                <a:srgbClr val="51C3F9"/>
              </a:buClr>
              <a:buFont typeface="Wingdings" pitchFamily="2" charset="2"/>
              <a:buChar char="ü"/>
            </a:pPr>
            <a:r>
              <a:rPr lang="tr-TR" altLang="tr-TR" sz="3200" b="1" dirty="0" smtClean="0">
                <a:latin typeface="Calibri" pitchFamily="34" charset="0"/>
                <a:cs typeface="Calibri" pitchFamily="34" charset="0"/>
              </a:rPr>
              <a:t>Bursa </a:t>
            </a:r>
            <a:r>
              <a:rPr lang="tr-TR" altLang="tr-TR" sz="3200" b="1" dirty="0" smtClean="0">
                <a:solidFill>
                  <a:srgbClr val="C00000"/>
                </a:solidFill>
                <a:latin typeface="Calibri" pitchFamily="34" charset="0"/>
                <a:cs typeface="Calibri" pitchFamily="34" charset="0"/>
              </a:rPr>
              <a:t>Yeşil</a:t>
            </a:r>
            <a:r>
              <a:rPr lang="tr-TR" altLang="tr-TR" sz="3200" dirty="0" smtClean="0">
                <a:latin typeface="Calibri" pitchFamily="34" charset="0"/>
                <a:cs typeface="Calibri" pitchFamily="34" charset="0"/>
              </a:rPr>
              <a:t> </a:t>
            </a:r>
            <a:r>
              <a:rPr lang="tr-TR" altLang="tr-TR" sz="3200" b="1" dirty="0" err="1" smtClean="0">
                <a:solidFill>
                  <a:srgbClr val="3E3D2D"/>
                </a:solidFill>
                <a:latin typeface="Calibri" pitchFamily="34" charset="0"/>
                <a:cs typeface="Calibri" pitchFamily="34" charset="0"/>
              </a:rPr>
              <a:t>Med</a:t>
            </a:r>
            <a:r>
              <a:rPr lang="tr-TR" altLang="tr-TR" sz="3200" b="1" dirty="0" smtClean="0">
                <a:solidFill>
                  <a:srgbClr val="3E3D2D"/>
                </a:solidFill>
                <a:latin typeface="Calibri" pitchFamily="34" charset="0"/>
                <a:cs typeface="Calibri" pitchFamily="34" charset="0"/>
              </a:rPr>
              <a:t>. 			</a:t>
            </a:r>
            <a:r>
              <a:rPr lang="tr-TR" altLang="tr-TR" sz="2800" dirty="0" smtClean="0">
                <a:latin typeface="Calibri" pitchFamily="34" charset="0"/>
                <a:cs typeface="Calibri" pitchFamily="34" charset="0"/>
              </a:rPr>
              <a:t>(1420-1424), </a:t>
            </a:r>
          </a:p>
        </p:txBody>
      </p:sp>
      <p:sp>
        <p:nvSpPr>
          <p:cNvPr id="2" name="Aşağı Ok 1">
            <a:extLst>
              <a:ext uri="{FF2B5EF4-FFF2-40B4-BE49-F238E27FC236}"/>
            </a:extLst>
          </p:cNvPr>
          <p:cNvSpPr/>
          <p:nvPr/>
        </p:nvSpPr>
        <p:spPr>
          <a:xfrm>
            <a:off x="7315200" y="56388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tr-TR">
              <a:solidFill>
                <a:prstClr val="white"/>
              </a:solidFill>
            </a:endParaRPr>
          </a:p>
        </p:txBody>
      </p:sp>
    </p:spTree>
    <p:extLst>
      <p:ext uri="{BB962C8B-B14F-4D97-AF65-F5344CB8AC3E}">
        <p14:creationId xmlns:p14="http://schemas.microsoft.com/office/powerpoint/2010/main" val="3910215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ikdörtgen 3"/>
          <p:cNvSpPr>
            <a:spLocks noChangeArrowheads="1"/>
          </p:cNvSpPr>
          <p:nvPr/>
        </p:nvSpPr>
        <p:spPr bwMode="auto">
          <a:xfrm>
            <a:off x="838200" y="1676400"/>
            <a:ext cx="7391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3200" b="1" smtClean="0">
                <a:solidFill>
                  <a:srgbClr val="3E3D2D"/>
                </a:solidFill>
                <a:latin typeface="Calibri" pitchFamily="34" charset="0"/>
                <a:cs typeface="Calibri" pitchFamily="34" charset="0"/>
              </a:rPr>
              <a:t>Bursa </a:t>
            </a:r>
            <a:r>
              <a:rPr lang="tr-TR" altLang="tr-TR" sz="3200" b="1" smtClean="0">
                <a:solidFill>
                  <a:srgbClr val="C00000"/>
                </a:solidFill>
                <a:latin typeface="Calibri" pitchFamily="34" charset="0"/>
                <a:cs typeface="Calibri" pitchFamily="34" charset="0"/>
              </a:rPr>
              <a:t>Muradiye</a:t>
            </a:r>
            <a:r>
              <a:rPr lang="tr-TR" altLang="tr-TR" sz="3200" b="1" smtClean="0">
                <a:solidFill>
                  <a:srgbClr val="3E3D2D"/>
                </a:solidFill>
                <a:latin typeface="Calibri" pitchFamily="34" charset="0"/>
                <a:cs typeface="Calibri" pitchFamily="34" charset="0"/>
              </a:rPr>
              <a:t> Med. 			</a:t>
            </a:r>
            <a:r>
              <a:rPr lang="tr-TR" altLang="tr-TR" sz="3200" smtClean="0">
                <a:solidFill>
                  <a:srgbClr val="3E3D2D"/>
                </a:solidFill>
                <a:latin typeface="Calibri" pitchFamily="34" charset="0"/>
                <a:cs typeface="Calibri" pitchFamily="34" charset="0"/>
              </a:rPr>
              <a:t>(1425-26), </a:t>
            </a:r>
          </a:p>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3200" b="1" smtClean="0">
                <a:solidFill>
                  <a:srgbClr val="3E3D2D"/>
                </a:solidFill>
                <a:latin typeface="Calibri" pitchFamily="34" charset="0"/>
                <a:cs typeface="Calibri" pitchFamily="34" charset="0"/>
              </a:rPr>
              <a:t>Edirne </a:t>
            </a:r>
            <a:r>
              <a:rPr lang="tr-TR" altLang="tr-TR" sz="3200" b="1" smtClean="0">
                <a:solidFill>
                  <a:srgbClr val="C00000"/>
                </a:solidFill>
                <a:latin typeface="Calibri" pitchFamily="34" charset="0"/>
                <a:cs typeface="Calibri" pitchFamily="34" charset="0"/>
              </a:rPr>
              <a:t>Saatli</a:t>
            </a:r>
            <a:r>
              <a:rPr lang="tr-TR" altLang="tr-TR" sz="3200" b="1" smtClean="0">
                <a:solidFill>
                  <a:srgbClr val="3E3D2D"/>
                </a:solidFill>
                <a:latin typeface="Calibri" pitchFamily="34" charset="0"/>
                <a:cs typeface="Calibri" pitchFamily="34" charset="0"/>
              </a:rPr>
              <a:t> Med. 				</a:t>
            </a:r>
            <a:r>
              <a:rPr lang="tr-TR" altLang="tr-TR" sz="3200" smtClean="0">
                <a:solidFill>
                  <a:srgbClr val="3E3D2D"/>
                </a:solidFill>
                <a:latin typeface="Calibri" pitchFamily="34" charset="0"/>
                <a:cs typeface="Calibri" pitchFamily="34" charset="0"/>
              </a:rPr>
              <a:t>(1447), </a:t>
            </a:r>
          </a:p>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3200" b="1" smtClean="0">
                <a:solidFill>
                  <a:srgbClr val="3E3D2D"/>
                </a:solidFill>
                <a:latin typeface="Calibri" pitchFamily="34" charset="0"/>
                <a:cs typeface="Calibri" pitchFamily="34" charset="0"/>
              </a:rPr>
              <a:t>İstanbul </a:t>
            </a:r>
            <a:r>
              <a:rPr lang="tr-TR" altLang="tr-TR" sz="3200" b="1" smtClean="0">
                <a:solidFill>
                  <a:srgbClr val="C00000"/>
                </a:solidFill>
                <a:latin typeface="Calibri" pitchFamily="34" charset="0"/>
                <a:cs typeface="Calibri" pitchFamily="34" charset="0"/>
              </a:rPr>
              <a:t>Fatih</a:t>
            </a:r>
            <a:r>
              <a:rPr lang="tr-TR" altLang="tr-TR" sz="3200" b="1" smtClean="0">
                <a:solidFill>
                  <a:srgbClr val="3E3D2D"/>
                </a:solidFill>
                <a:latin typeface="Calibri" pitchFamily="34" charset="0"/>
                <a:cs typeface="Calibri" pitchFamily="34" charset="0"/>
              </a:rPr>
              <a:t> Med. 			</a:t>
            </a:r>
            <a:r>
              <a:rPr lang="tr-TR" altLang="tr-TR" sz="3200" smtClean="0">
                <a:solidFill>
                  <a:srgbClr val="3E3D2D"/>
                </a:solidFill>
                <a:latin typeface="Calibri" pitchFamily="34" charset="0"/>
                <a:cs typeface="Calibri" pitchFamily="34" charset="0"/>
              </a:rPr>
              <a:t>(1462-1470)</a:t>
            </a:r>
          </a:p>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3200" smtClean="0">
                <a:solidFill>
                  <a:srgbClr val="3E3D2D"/>
                </a:solidFill>
                <a:latin typeface="Calibri" pitchFamily="34" charset="0"/>
                <a:cs typeface="Calibri" pitchFamily="34" charset="0"/>
              </a:rPr>
              <a:t> </a:t>
            </a:r>
            <a:r>
              <a:rPr lang="tr-TR" altLang="tr-TR" sz="3200" b="1" smtClean="0">
                <a:solidFill>
                  <a:srgbClr val="3E3D2D"/>
                </a:solidFill>
                <a:latin typeface="Calibri" pitchFamily="34" charset="0"/>
                <a:cs typeface="Calibri" pitchFamily="34" charset="0"/>
              </a:rPr>
              <a:t>Edirne </a:t>
            </a:r>
            <a:r>
              <a:rPr lang="tr-TR" altLang="tr-TR" sz="3200" b="1" smtClean="0">
                <a:solidFill>
                  <a:srgbClr val="C00000"/>
                </a:solidFill>
                <a:latin typeface="Calibri" pitchFamily="34" charset="0"/>
                <a:cs typeface="Calibri" pitchFamily="34" charset="0"/>
              </a:rPr>
              <a:t>Peykler</a:t>
            </a:r>
            <a:r>
              <a:rPr lang="tr-TR" altLang="tr-TR" sz="3200" b="1" smtClean="0">
                <a:solidFill>
                  <a:srgbClr val="3E3D2D"/>
                </a:solidFill>
                <a:latin typeface="Calibri" pitchFamily="34" charset="0"/>
                <a:cs typeface="Calibri" pitchFamily="34" charset="0"/>
              </a:rPr>
              <a:t> Med. 			</a:t>
            </a:r>
            <a:r>
              <a:rPr lang="tr-TR" altLang="tr-TR" sz="3200" smtClean="0">
                <a:solidFill>
                  <a:srgbClr val="3E3D2D"/>
                </a:solidFill>
                <a:latin typeface="Calibri" pitchFamily="34" charset="0"/>
                <a:cs typeface="Calibri" pitchFamily="34" charset="0"/>
              </a:rPr>
              <a:t>(1470-1482)</a:t>
            </a:r>
          </a:p>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3200" b="1" smtClean="0">
                <a:solidFill>
                  <a:srgbClr val="3E3D2D"/>
                </a:solidFill>
                <a:latin typeface="Calibri" pitchFamily="34" charset="0"/>
                <a:cs typeface="Calibri" pitchFamily="34" charset="0"/>
              </a:rPr>
              <a:t>Afyon </a:t>
            </a:r>
            <a:r>
              <a:rPr lang="tr-TR" altLang="tr-TR" sz="3200" b="1" smtClean="0">
                <a:solidFill>
                  <a:srgbClr val="C00000"/>
                </a:solidFill>
                <a:latin typeface="Calibri" pitchFamily="34" charset="0"/>
                <a:cs typeface="Calibri" pitchFamily="34" charset="0"/>
              </a:rPr>
              <a:t>Gedik Ahmet Paşa </a:t>
            </a:r>
            <a:r>
              <a:rPr lang="tr-TR" altLang="tr-TR" sz="3200" b="1" smtClean="0">
                <a:solidFill>
                  <a:srgbClr val="3E3D2D"/>
                </a:solidFill>
                <a:latin typeface="Calibri" pitchFamily="34" charset="0"/>
                <a:cs typeface="Calibri" pitchFamily="34" charset="0"/>
              </a:rPr>
              <a:t>Med. </a:t>
            </a:r>
            <a:r>
              <a:rPr lang="tr-TR" altLang="tr-TR" sz="3200" smtClean="0">
                <a:solidFill>
                  <a:srgbClr val="3E3D2D"/>
                </a:solidFill>
                <a:latin typeface="Calibri" pitchFamily="34" charset="0"/>
                <a:cs typeface="Calibri" pitchFamily="34" charset="0"/>
              </a:rPr>
              <a:t>(1475) </a:t>
            </a:r>
          </a:p>
          <a:p>
            <a:pPr algn="just" defTabSz="457200" fontAlgn="base">
              <a:lnSpc>
                <a:spcPct val="90000"/>
              </a:lnSpc>
              <a:spcBef>
                <a:spcPct val="20000"/>
              </a:spcBef>
              <a:spcAft>
                <a:spcPct val="0"/>
              </a:spcAft>
              <a:buClr>
                <a:srgbClr val="FEA022"/>
              </a:buClr>
              <a:buSzPct val="76000"/>
              <a:buFont typeface="Wingdings" pitchFamily="2" charset="2"/>
              <a:buChar char="ü"/>
            </a:pPr>
            <a:endParaRPr lang="tr-TR" altLang="tr-TR" sz="3200" smtClean="0">
              <a:solidFill>
                <a:srgbClr val="3E3D2D"/>
              </a:solidFill>
              <a:latin typeface="Century Gothic" pitchFamily="34" charset="0"/>
            </a:endParaRPr>
          </a:p>
        </p:txBody>
      </p:sp>
      <p:sp>
        <p:nvSpPr>
          <p:cNvPr id="5" name="Aşağı Ok 4">
            <a:extLst>
              <a:ext uri="{FF2B5EF4-FFF2-40B4-BE49-F238E27FC236}"/>
            </a:extLst>
          </p:cNvPr>
          <p:cNvSpPr/>
          <p:nvPr/>
        </p:nvSpPr>
        <p:spPr>
          <a:xfrm>
            <a:off x="1524000" y="6096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tr-TR">
              <a:solidFill>
                <a:prstClr val="white"/>
              </a:solidFill>
            </a:endParaRPr>
          </a:p>
        </p:txBody>
      </p:sp>
    </p:spTree>
    <p:extLst>
      <p:ext uri="{BB962C8B-B14F-4D97-AF65-F5344CB8AC3E}">
        <p14:creationId xmlns:p14="http://schemas.microsoft.com/office/powerpoint/2010/main" val="1931407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762000" y="723900"/>
            <a:ext cx="7772400" cy="368300"/>
          </a:xfrm>
          <a:prstGeom prst="rect">
            <a:avLst/>
          </a:prstGeom>
        </p:spPr>
        <p:txBody>
          <a:bodyPr>
            <a:spAutoFit/>
          </a:bodyPr>
          <a:lstStyle/>
          <a:p>
            <a:pPr indent="-274320" algn="just" defTabSz="457200">
              <a:lnSpc>
                <a:spcPct val="90000"/>
              </a:lnSpc>
              <a:buClr>
                <a:srgbClr val="51C3F9"/>
              </a:buClr>
              <a:buFont typeface="Wingdings" pitchFamily="2" charset="2"/>
              <a:buChar char="ü"/>
              <a:defRPr/>
            </a:pPr>
            <a:r>
              <a:rPr lang="tr-TR" sz="2000" b="1" dirty="0">
                <a:solidFill>
                  <a:prstClr val="black"/>
                </a:solidFill>
                <a:cs typeface="Arial" charset="0"/>
              </a:rPr>
              <a:t>İznik Süleyman Paşa Medresesi</a:t>
            </a:r>
            <a:r>
              <a:rPr lang="tr-TR" sz="2000" dirty="0">
                <a:solidFill>
                  <a:prstClr val="black"/>
                </a:solidFill>
                <a:cs typeface="Arial" charset="0"/>
              </a:rPr>
              <a:t> (Orhan Gazi 1324-1360), </a:t>
            </a:r>
          </a:p>
        </p:txBody>
      </p:sp>
      <p:pic>
        <p:nvPicPr>
          <p:cNvPr id="43011" name="Picture 7" descr="http://www.bursa.gov.tr/Upload/dsc03841-6b47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620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68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1.trekearth.com/photos/16756/dsc3979_suleymanp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1833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09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762000" y="304800"/>
            <a:ext cx="7467600" cy="369888"/>
          </a:xfrm>
          <a:prstGeom prst="rect">
            <a:avLst/>
          </a:prstGeom>
        </p:spPr>
        <p:txBody>
          <a:bodyPr>
            <a:spAutoFit/>
          </a:bodyPr>
          <a:lstStyle/>
          <a:p>
            <a:pPr indent="-274320" algn="just" defTabSz="457200">
              <a:lnSpc>
                <a:spcPct val="90000"/>
              </a:lnSpc>
              <a:buClr>
                <a:srgbClr val="51C3F9"/>
              </a:buClr>
              <a:buFont typeface="Wingdings" pitchFamily="2" charset="2"/>
              <a:buChar char="ü"/>
              <a:defRPr/>
            </a:pPr>
            <a:r>
              <a:rPr lang="tr-TR" sz="2000" b="1" dirty="0">
                <a:solidFill>
                  <a:prstClr val="black"/>
                </a:solidFill>
                <a:cs typeface="Arial" charset="0"/>
              </a:rPr>
              <a:t>Bursa Yıldırım</a:t>
            </a:r>
            <a:r>
              <a:rPr lang="tr-TR" sz="2000" dirty="0">
                <a:solidFill>
                  <a:prstClr val="black"/>
                </a:solidFill>
                <a:cs typeface="Arial" charset="0"/>
              </a:rPr>
              <a:t> </a:t>
            </a:r>
            <a:r>
              <a:rPr lang="tr-TR" sz="2000" b="1" dirty="0">
                <a:solidFill>
                  <a:srgbClr val="3E3D2D"/>
                </a:solidFill>
                <a:cs typeface="Arial" charset="0"/>
              </a:rPr>
              <a:t>Medresesi</a:t>
            </a:r>
            <a:r>
              <a:rPr lang="tr-TR" sz="2000" dirty="0">
                <a:solidFill>
                  <a:prstClr val="black"/>
                </a:solidFill>
                <a:cs typeface="Arial" charset="0"/>
              </a:rPr>
              <a:t>(XIV. yüzyıl sonları), </a:t>
            </a:r>
          </a:p>
        </p:txBody>
      </p:sp>
      <p:pic>
        <p:nvPicPr>
          <p:cNvPr id="45059" name="Picture 5" descr="http://www.bursa.com.tr/wp-content/uploads/YILDIRIM-MEDRESES%C4%B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838200"/>
            <a:ext cx="72421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1408989" y="6477000"/>
            <a:ext cx="6534472" cy="369332"/>
          </a:xfrm>
          <a:prstGeom prst="rect">
            <a:avLst/>
          </a:prstGeom>
        </p:spPr>
        <p:txBody>
          <a:bodyPr wrap="square">
            <a:spAutoFit/>
          </a:bodyPr>
          <a:lstStyle/>
          <a:p>
            <a:pPr>
              <a:defRPr/>
            </a:pPr>
            <a:r>
              <a:rPr lang="tr-TR" dirty="0">
                <a:effectLst>
                  <a:outerShdw blurRad="50800" dist="38100" algn="tr" rotWithShape="0">
                    <a:prstClr val="black">
                      <a:alpha val="40000"/>
                    </a:prstClr>
                  </a:outerShdw>
                </a:effectLst>
              </a:rPr>
              <a:t>Günümüzde işlevini Dispanser olarak sürdürmektedir</a:t>
            </a:r>
            <a:endParaRPr lang="tr-TR" dirty="0"/>
          </a:p>
        </p:txBody>
      </p:sp>
    </p:spTree>
    <p:extLst>
      <p:ext uri="{BB962C8B-B14F-4D97-AF65-F5344CB8AC3E}">
        <p14:creationId xmlns:p14="http://schemas.microsoft.com/office/powerpoint/2010/main" val="2613729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806450" y="223838"/>
            <a:ext cx="7239000" cy="923925"/>
          </a:xfrm>
          <a:prstGeom prst="rect">
            <a:avLst/>
          </a:prstGeom>
        </p:spPr>
        <p:txBody>
          <a:bodyPr>
            <a:spAutoFit/>
          </a:bodyPr>
          <a:lstStyle/>
          <a:p>
            <a:pPr indent="-274320" algn="just" defTabSz="457200">
              <a:lnSpc>
                <a:spcPct val="90000"/>
              </a:lnSpc>
              <a:buClr>
                <a:srgbClr val="51C3F9"/>
              </a:buClr>
              <a:buFont typeface="Wingdings" pitchFamily="2" charset="2"/>
              <a:buChar char="ü"/>
              <a:defRPr/>
            </a:pPr>
            <a:r>
              <a:rPr lang="tr-TR" sz="2000" b="1" dirty="0">
                <a:solidFill>
                  <a:prstClr val="black"/>
                </a:solidFill>
                <a:cs typeface="Arial" charset="0"/>
              </a:rPr>
              <a:t>Bursa Yeşil</a:t>
            </a:r>
            <a:r>
              <a:rPr lang="tr-TR" sz="2000" dirty="0">
                <a:solidFill>
                  <a:prstClr val="black"/>
                </a:solidFill>
                <a:cs typeface="Arial" charset="0"/>
              </a:rPr>
              <a:t> </a:t>
            </a:r>
            <a:r>
              <a:rPr lang="tr-TR" sz="2000" b="1" dirty="0">
                <a:solidFill>
                  <a:srgbClr val="3E3D2D"/>
                </a:solidFill>
                <a:cs typeface="Arial" charset="0"/>
              </a:rPr>
              <a:t>Medresesi</a:t>
            </a:r>
            <a:r>
              <a:rPr lang="tr-TR" sz="2000" dirty="0">
                <a:solidFill>
                  <a:prstClr val="black"/>
                </a:solidFill>
                <a:cs typeface="Arial" charset="0"/>
              </a:rPr>
              <a:t>(1420-1424)</a:t>
            </a:r>
            <a:r>
              <a:rPr lang="tr-TR" sz="2000" b="1" dirty="0">
                <a:solidFill>
                  <a:prstClr val="black"/>
                </a:solidFill>
                <a:cs typeface="Arial" charset="0"/>
              </a:rPr>
              <a:t> </a:t>
            </a:r>
          </a:p>
          <a:p>
            <a:pPr indent="-274320" algn="just" defTabSz="457200">
              <a:lnSpc>
                <a:spcPct val="90000"/>
              </a:lnSpc>
              <a:buClr>
                <a:srgbClr val="51C3F9"/>
              </a:buClr>
              <a:defRPr/>
            </a:pPr>
            <a:r>
              <a:rPr lang="tr-TR" sz="2000" b="1" dirty="0">
                <a:solidFill>
                  <a:prstClr val="black"/>
                </a:solidFill>
                <a:cs typeface="Arial" charset="0"/>
              </a:rPr>
              <a:t>    </a:t>
            </a:r>
            <a:r>
              <a:rPr lang="tr-TR" sz="2000" b="1" dirty="0" smtClean="0">
                <a:solidFill>
                  <a:prstClr val="black"/>
                </a:solidFill>
                <a:cs typeface="Arial" charset="0"/>
              </a:rPr>
              <a:t>(</a:t>
            </a:r>
            <a:r>
              <a:rPr lang="tr-TR" sz="2000" b="1" dirty="0" err="1" smtClean="0">
                <a:solidFill>
                  <a:prstClr val="black"/>
                </a:solidFill>
                <a:cs typeface="Arial" charset="0"/>
              </a:rPr>
              <a:t>Turk</a:t>
            </a:r>
            <a:r>
              <a:rPr lang="tr-TR" sz="2000" b="1" dirty="0" smtClean="0">
                <a:solidFill>
                  <a:prstClr val="black"/>
                </a:solidFill>
                <a:cs typeface="Arial" charset="0"/>
              </a:rPr>
              <a:t> </a:t>
            </a:r>
            <a:r>
              <a:rPr lang="tr-TR" sz="2000" b="1" dirty="0">
                <a:solidFill>
                  <a:prstClr val="black"/>
                </a:solidFill>
                <a:cs typeface="Arial" charset="0"/>
              </a:rPr>
              <a:t>İslam Eserleri Müzesi)</a:t>
            </a:r>
          </a:p>
          <a:p>
            <a:pPr indent="-274320" algn="just" defTabSz="457200">
              <a:lnSpc>
                <a:spcPct val="90000"/>
              </a:lnSpc>
              <a:buClr>
                <a:srgbClr val="51C3F9"/>
              </a:buClr>
              <a:defRPr/>
            </a:pPr>
            <a:endParaRPr lang="tr-TR" sz="2000" dirty="0">
              <a:solidFill>
                <a:prstClr val="black"/>
              </a:solidFill>
              <a:cs typeface="Arial" charset="0"/>
            </a:endParaRPr>
          </a:p>
        </p:txBody>
      </p:sp>
      <p:sp>
        <p:nvSpPr>
          <p:cNvPr id="46084" name="AutoShape 5" descr="Bursa Yeşil Külliyesi Medresesi'nin Müze İşleviyle Kullanımına Yönelik  Koruma ve Projelendirme Yaklaşım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endParaRPr lang="tr-TR" altLang="tr-TR" smtClean="0">
              <a:solidFill>
                <a:prstClr val="black"/>
              </a:solidFill>
            </a:endParaRPr>
          </a:p>
        </p:txBody>
      </p:sp>
      <p:sp>
        <p:nvSpPr>
          <p:cNvPr id="46085" name="AutoShape 7" descr="Bursa Yeşil Külliyesi Medresesi'nin Müze İşleviyle Kullanımına Yönelik  Koruma ve Projelendirme Yaklaşımı"/>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endParaRPr lang="tr-TR" altLang="tr-TR" smtClean="0">
              <a:solidFill>
                <a:prstClr val="black"/>
              </a:solidFill>
            </a:endParaRPr>
          </a:p>
        </p:txBody>
      </p:sp>
      <p:sp>
        <p:nvSpPr>
          <p:cNvPr id="46086" name="AutoShape 9" descr="Bursa Yeşil Külliyesi Medresesi'nin Müze İşleviyle Kullanımına Yönelik  Koruma ve Projelendirme Yaklaşımı"/>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endParaRPr lang="tr-TR" altLang="tr-TR" smtClean="0">
              <a:solidFill>
                <a:prstClr val="black"/>
              </a:solidFill>
            </a:endParaRPr>
          </a:p>
        </p:txBody>
      </p:sp>
      <p:pic>
        <p:nvPicPr>
          <p:cNvPr id="6146" name="Picture 2" descr="Bursa'nın 6 Asırlık Medresesindeki Türk İslam Eserleri Müzesi - Anadolu  Gezi Rehb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71" y="90872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24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URSA TÜRK ve İSLÂM ESERLERİ MÜZESİ - TDV İslâm Ansikloped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785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066800" y="685800"/>
            <a:ext cx="4214813" cy="341313"/>
          </a:xfrm>
          <a:prstGeom prst="rect">
            <a:avLst/>
          </a:prstGeom>
        </p:spPr>
        <p:txBody>
          <a:bodyPr wrap="none">
            <a:spAutoFit/>
          </a:bodyPr>
          <a:lstStyle/>
          <a:p>
            <a:pPr indent="-274320" algn="just" defTabSz="457200">
              <a:lnSpc>
                <a:spcPct val="90000"/>
              </a:lnSpc>
              <a:buClr>
                <a:srgbClr val="51C3F9"/>
              </a:buClr>
              <a:buFont typeface="Wingdings" pitchFamily="2" charset="2"/>
              <a:buChar char="ü"/>
              <a:defRPr/>
            </a:pPr>
            <a:r>
              <a:rPr lang="tr-TR" b="1" dirty="0">
                <a:solidFill>
                  <a:prstClr val="black"/>
                </a:solidFill>
                <a:cs typeface="Arial" charset="0"/>
              </a:rPr>
              <a:t>Bursa Yeşil</a:t>
            </a:r>
            <a:r>
              <a:rPr lang="tr-TR" dirty="0">
                <a:solidFill>
                  <a:prstClr val="black"/>
                </a:solidFill>
                <a:cs typeface="Arial" charset="0"/>
              </a:rPr>
              <a:t> </a:t>
            </a:r>
            <a:r>
              <a:rPr lang="tr-TR" b="1" dirty="0">
                <a:solidFill>
                  <a:srgbClr val="3E3D2D"/>
                </a:solidFill>
                <a:cs typeface="Arial" charset="0"/>
              </a:rPr>
              <a:t>Medresesi</a:t>
            </a:r>
            <a:r>
              <a:rPr lang="tr-TR" dirty="0">
                <a:solidFill>
                  <a:prstClr val="black"/>
                </a:solidFill>
                <a:cs typeface="Arial" charset="0"/>
              </a:rPr>
              <a:t>(1420-1424)</a:t>
            </a:r>
            <a:r>
              <a:rPr lang="tr-TR" b="1" dirty="0">
                <a:solidFill>
                  <a:prstClr val="black"/>
                </a:solidFill>
                <a:cs typeface="Arial" charset="0"/>
              </a:rPr>
              <a:t> </a:t>
            </a:r>
          </a:p>
        </p:txBody>
      </p:sp>
    </p:spTree>
    <p:extLst>
      <p:ext uri="{BB962C8B-B14F-4D97-AF65-F5344CB8AC3E}">
        <p14:creationId xmlns:p14="http://schemas.microsoft.com/office/powerpoint/2010/main" val="305574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838200" y="1066800"/>
            <a:ext cx="7010400" cy="3962400"/>
          </a:xfrm>
        </p:spPr>
        <p:txBody>
          <a:bodyPr/>
          <a:lstStyle/>
          <a:p>
            <a:pPr indent="-273050" eaLnBrk="1" hangingPunct="1"/>
            <a:endParaRPr lang="tr-TR" altLang="tr-TR" sz="3200" dirty="0" smtClean="0">
              <a:latin typeface="Calibri" pitchFamily="34" charset="0"/>
              <a:cs typeface="Calibri" pitchFamily="34" charset="0"/>
            </a:endParaRPr>
          </a:p>
          <a:p>
            <a:pPr indent="-273050" eaLnBrk="1" hangingPunct="1">
              <a:buFontTx/>
              <a:buNone/>
            </a:pPr>
            <a:r>
              <a:rPr lang="tr-TR" altLang="tr-TR" sz="3200" dirty="0" smtClean="0">
                <a:latin typeface="Calibri" pitchFamily="34" charset="0"/>
                <a:cs typeface="Calibri" pitchFamily="34" charset="0"/>
              </a:rPr>
              <a:t>	</a:t>
            </a:r>
            <a:r>
              <a:rPr lang="tr-TR" altLang="tr-TR" sz="3200" b="1" dirty="0" smtClean="0">
                <a:solidFill>
                  <a:srgbClr val="C00000"/>
                </a:solidFill>
                <a:latin typeface="Calibri" pitchFamily="34" charset="0"/>
                <a:cs typeface="Calibri" pitchFamily="34" charset="0"/>
              </a:rPr>
              <a:t>MİMARİ/SANAT</a:t>
            </a:r>
          </a:p>
          <a:p>
            <a:pPr indent="-273050" eaLnBrk="1" hangingPunct="1">
              <a:buFontTx/>
              <a:buNone/>
            </a:pPr>
            <a:endParaRPr lang="tr-TR" altLang="tr-TR" sz="3200" b="1" dirty="0" smtClean="0">
              <a:solidFill>
                <a:srgbClr val="C00000"/>
              </a:solidFill>
              <a:latin typeface="Calibri" pitchFamily="34" charset="0"/>
              <a:cs typeface="Calibri" pitchFamily="34" charset="0"/>
            </a:endParaRPr>
          </a:p>
          <a:p>
            <a:pPr indent="-273050" algn="just" eaLnBrk="1" hangingPunct="1">
              <a:buFont typeface="Wingdings" pitchFamily="2" charset="2"/>
              <a:buChar char="Ø"/>
            </a:pPr>
            <a:r>
              <a:rPr lang="tr-TR" altLang="tr-TR" sz="3200" dirty="0" smtClean="0">
                <a:latin typeface="Calibri" pitchFamily="34" charset="0"/>
                <a:cs typeface="Calibri" pitchFamily="34" charset="0"/>
              </a:rPr>
              <a:t>Osmanlı dönemi sanatı ve mimarisi </a:t>
            </a:r>
            <a:r>
              <a:rPr lang="tr-TR" altLang="tr-TR" sz="3200" dirty="0" smtClean="0">
                <a:solidFill>
                  <a:srgbClr val="FF0000"/>
                </a:solidFill>
                <a:latin typeface="Calibri" pitchFamily="34" charset="0"/>
                <a:cs typeface="Calibri" pitchFamily="34" charset="0"/>
              </a:rPr>
              <a:t>gelişim seyri ve üslûp özelikleri </a:t>
            </a:r>
            <a:r>
              <a:rPr lang="tr-TR" altLang="tr-TR" sz="3200" dirty="0" smtClean="0">
                <a:latin typeface="Calibri" pitchFamily="34" charset="0"/>
                <a:cs typeface="Calibri" pitchFamily="34" charset="0"/>
              </a:rPr>
              <a:t>açısından </a:t>
            </a:r>
            <a:r>
              <a:rPr lang="tr-TR" altLang="tr-TR" sz="3200" dirty="0" smtClean="0">
                <a:solidFill>
                  <a:srgbClr val="C00000"/>
                </a:solidFill>
                <a:latin typeface="Calibri" pitchFamily="34" charset="0"/>
                <a:cs typeface="Calibri" pitchFamily="34" charset="0"/>
              </a:rPr>
              <a:t>üç</a:t>
            </a:r>
            <a:r>
              <a:rPr lang="tr-TR" altLang="tr-TR" sz="3200" dirty="0" smtClean="0">
                <a:latin typeface="Calibri" pitchFamily="34" charset="0"/>
                <a:cs typeface="Calibri" pitchFamily="34" charset="0"/>
              </a:rPr>
              <a:t> safhada incelenir.</a:t>
            </a:r>
          </a:p>
          <a:p>
            <a:pPr indent="-273050" algn="just" eaLnBrk="1" hangingPunct="1">
              <a:buFont typeface="Wingdings" pitchFamily="2" charset="2"/>
              <a:buChar char="Ø"/>
            </a:pPr>
            <a:endParaRPr lang="tr-TR" altLang="tr-TR" sz="3200" dirty="0" smtClean="0">
              <a:latin typeface="Calibri" pitchFamily="34" charset="0"/>
              <a:cs typeface="Calibri" pitchFamily="34" charset="0"/>
            </a:endParaRPr>
          </a:p>
        </p:txBody>
      </p:sp>
    </p:spTree>
    <p:extLst>
      <p:ext uri="{BB962C8B-B14F-4D97-AF65-F5344CB8AC3E}">
        <p14:creationId xmlns:p14="http://schemas.microsoft.com/office/powerpoint/2010/main" val="2686559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2 Dikdörtgen"/>
          <p:cNvSpPr>
            <a:spLocks noChangeArrowheads="1"/>
          </p:cNvSpPr>
          <p:nvPr/>
        </p:nvSpPr>
        <p:spPr bwMode="auto">
          <a:xfrm>
            <a:off x="4191000" y="58070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smtClean="0">
                <a:solidFill>
                  <a:srgbClr val="3E3D2D"/>
                </a:solidFill>
                <a:latin typeface="Bookman Old Style" pitchFamily="18" charset="0"/>
                <a:cs typeface="Arial" charset="0"/>
              </a:rPr>
              <a:t>Saatli Medrese(1447</a:t>
            </a:r>
            <a:endParaRPr lang="tr-TR" altLang="tr-TR" sz="2000" smtClean="0">
              <a:solidFill>
                <a:prstClr val="black"/>
              </a:solidFill>
              <a:latin typeface="Bookman Old Style" pitchFamily="18" charset="0"/>
              <a:cs typeface="Arial" charset="0"/>
            </a:endParaRPr>
          </a:p>
        </p:txBody>
      </p:sp>
      <p:pic>
        <p:nvPicPr>
          <p:cNvPr id="48131" name="Picture 6" descr="Fatih'in eğitim aldığı medresenin restorasyonu tamamland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76962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Düz Ok Bağlayıcısı 4"/>
          <p:cNvCxnSpPr/>
          <p:nvPr/>
        </p:nvCxnSpPr>
        <p:spPr>
          <a:xfrm flipH="1" flipV="1">
            <a:off x="4953000" y="4876800"/>
            <a:ext cx="4572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Düz Ok Bağlayıcısı 9"/>
          <p:cNvCxnSpPr/>
          <p:nvPr/>
        </p:nvCxnSpPr>
        <p:spPr>
          <a:xfrm flipV="1">
            <a:off x="2133600" y="4953000"/>
            <a:ext cx="228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134" name="Metin kutusu 10"/>
          <p:cNvSpPr txBox="1">
            <a:spLocks noChangeArrowheads="1"/>
          </p:cNvSpPr>
          <p:nvPr/>
        </p:nvSpPr>
        <p:spPr bwMode="auto">
          <a:xfrm>
            <a:off x="914400" y="57912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Peykler medresesi</a:t>
            </a:r>
          </a:p>
        </p:txBody>
      </p:sp>
      <p:sp>
        <p:nvSpPr>
          <p:cNvPr id="2" name="Metin kutusu 1"/>
          <p:cNvSpPr txBox="1"/>
          <p:nvPr/>
        </p:nvSpPr>
        <p:spPr>
          <a:xfrm>
            <a:off x="370463" y="192035"/>
            <a:ext cx="1877437" cy="369332"/>
          </a:xfrm>
          <a:prstGeom prst="rect">
            <a:avLst/>
          </a:prstGeom>
          <a:noFill/>
        </p:spPr>
        <p:txBody>
          <a:bodyPr wrap="none" rtlCol="0">
            <a:spAutoFit/>
          </a:bodyPr>
          <a:lstStyle/>
          <a:p>
            <a:r>
              <a:rPr lang="tr-TR" dirty="0" smtClean="0"/>
              <a:t>Üç </a:t>
            </a:r>
            <a:r>
              <a:rPr lang="tr-TR" dirty="0" smtClean="0">
                <a:solidFill>
                  <a:srgbClr val="FF0000"/>
                </a:solidFill>
              </a:rPr>
              <a:t>şerefeli</a:t>
            </a:r>
            <a:r>
              <a:rPr lang="tr-TR" dirty="0" smtClean="0"/>
              <a:t> camii</a:t>
            </a:r>
            <a:endParaRPr lang="tr-TR" dirty="0"/>
          </a:p>
        </p:txBody>
      </p:sp>
      <p:cxnSp>
        <p:nvCxnSpPr>
          <p:cNvPr id="4" name="Düz Ok Bağlayıcısı 3"/>
          <p:cNvCxnSpPr/>
          <p:nvPr/>
        </p:nvCxnSpPr>
        <p:spPr>
          <a:xfrm>
            <a:off x="2362200" y="403176"/>
            <a:ext cx="841648" cy="2895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2190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arihi Saatli Medrese'de restorasyon bitiyor | N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86137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2 Dikdörtgen"/>
          <p:cNvSpPr>
            <a:spLocks noChangeArrowheads="1"/>
          </p:cNvSpPr>
          <p:nvPr/>
        </p:nvSpPr>
        <p:spPr bwMode="auto">
          <a:xfrm>
            <a:off x="1447800" y="6096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b="1" smtClean="0">
                <a:solidFill>
                  <a:srgbClr val="3E3D2D"/>
                </a:solidFill>
                <a:latin typeface="Century Gothic" pitchFamily="34" charset="0"/>
                <a:cs typeface="Arial" charset="0"/>
              </a:rPr>
              <a:t>Edirne Saatli</a:t>
            </a:r>
            <a:r>
              <a:rPr lang="tr-TR" altLang="tr-TR" smtClean="0">
                <a:solidFill>
                  <a:srgbClr val="3E3D2D"/>
                </a:solidFill>
                <a:latin typeface="Century Gothic" pitchFamily="34" charset="0"/>
                <a:cs typeface="Arial" charset="0"/>
              </a:rPr>
              <a:t> </a:t>
            </a:r>
            <a:r>
              <a:rPr lang="tr-TR" altLang="tr-TR" b="1" smtClean="0">
                <a:solidFill>
                  <a:srgbClr val="3E3D2D"/>
                </a:solidFill>
                <a:latin typeface="Century Gothic" pitchFamily="34" charset="0"/>
                <a:cs typeface="Arial" charset="0"/>
              </a:rPr>
              <a:t>Medresesi</a:t>
            </a:r>
            <a:r>
              <a:rPr lang="tr-TR" altLang="tr-TR" smtClean="0">
                <a:solidFill>
                  <a:srgbClr val="3E3D2D"/>
                </a:solidFill>
                <a:latin typeface="Century Gothic" pitchFamily="34" charset="0"/>
                <a:cs typeface="Arial" charset="0"/>
              </a:rPr>
              <a:t>(1447</a:t>
            </a:r>
            <a:endParaRPr lang="tr-TR" altLang="tr-TR" smtClean="0">
              <a:solidFill>
                <a:prstClr val="black"/>
              </a:solidFill>
              <a:cs typeface="Arial" charset="0"/>
            </a:endParaRPr>
          </a:p>
        </p:txBody>
      </p:sp>
    </p:spTree>
    <p:extLst>
      <p:ext uri="{BB962C8B-B14F-4D97-AF65-F5344CB8AC3E}">
        <p14:creationId xmlns:p14="http://schemas.microsoft.com/office/powerpoint/2010/main" val="1519406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Dikdörtgen"/>
          <p:cNvSpPr>
            <a:spLocks noChangeArrowheads="1"/>
          </p:cNvSpPr>
          <p:nvPr/>
        </p:nvSpPr>
        <p:spPr bwMode="auto">
          <a:xfrm>
            <a:off x="952500" y="5334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2000" b="1" smtClean="0">
                <a:solidFill>
                  <a:srgbClr val="3E3D2D"/>
                </a:solidFill>
                <a:latin typeface="Century Gothic" pitchFamily="34" charset="0"/>
                <a:cs typeface="Arial" charset="0"/>
              </a:rPr>
              <a:t>İstanbul Fatih</a:t>
            </a:r>
            <a:r>
              <a:rPr lang="tr-TR" altLang="tr-TR" sz="2000" smtClean="0">
                <a:solidFill>
                  <a:srgbClr val="3E3D2D"/>
                </a:solidFill>
                <a:latin typeface="Century Gothic" pitchFamily="34" charset="0"/>
                <a:cs typeface="Arial" charset="0"/>
              </a:rPr>
              <a:t> </a:t>
            </a:r>
            <a:r>
              <a:rPr lang="tr-TR" altLang="tr-TR" sz="2000" b="1" smtClean="0">
                <a:solidFill>
                  <a:srgbClr val="3E3D2D"/>
                </a:solidFill>
                <a:latin typeface="Century Gothic" pitchFamily="34" charset="0"/>
                <a:cs typeface="Arial" charset="0"/>
              </a:rPr>
              <a:t>Medresesi</a:t>
            </a:r>
            <a:r>
              <a:rPr lang="tr-TR" altLang="tr-TR" sz="2000" smtClean="0">
                <a:solidFill>
                  <a:srgbClr val="3E3D2D"/>
                </a:solidFill>
                <a:latin typeface="Century Gothic" pitchFamily="34" charset="0"/>
                <a:cs typeface="Arial" charset="0"/>
              </a:rPr>
              <a:t>(1462-1470)</a:t>
            </a:r>
          </a:p>
          <a:p>
            <a:pPr algn="just" defTabSz="457200" fontAlgn="base">
              <a:lnSpc>
                <a:spcPct val="90000"/>
              </a:lnSpc>
              <a:spcBef>
                <a:spcPct val="20000"/>
              </a:spcBef>
              <a:spcAft>
                <a:spcPct val="0"/>
              </a:spcAft>
              <a:buClr>
                <a:srgbClr val="FEA022"/>
              </a:buClr>
              <a:buSzPct val="76000"/>
            </a:pPr>
            <a:endParaRPr lang="tr-TR" altLang="tr-TR" sz="2000" smtClean="0">
              <a:solidFill>
                <a:srgbClr val="3E3D2D"/>
              </a:solidFill>
              <a:latin typeface="Century Gothic" pitchFamily="34" charset="0"/>
              <a:cs typeface="Arial" charset="0"/>
            </a:endParaRPr>
          </a:p>
        </p:txBody>
      </p:sp>
      <p:pic>
        <p:nvPicPr>
          <p:cNvPr id="50179" name="Picture 5" descr="istanbul fatih kÃ¼lliye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42975"/>
            <a:ext cx="75819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139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Dikdörtgen"/>
          <p:cNvSpPr>
            <a:spLocks noChangeArrowheads="1"/>
          </p:cNvSpPr>
          <p:nvPr/>
        </p:nvSpPr>
        <p:spPr bwMode="auto">
          <a:xfrm>
            <a:off x="685800" y="9906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20000"/>
              </a:spcBef>
              <a:spcAft>
                <a:spcPct val="0"/>
              </a:spcAft>
              <a:buClr>
                <a:srgbClr val="FEA022"/>
              </a:buClr>
              <a:buSzPct val="76000"/>
              <a:buFont typeface="Wingdings" pitchFamily="2" charset="2"/>
              <a:buChar char="ü"/>
            </a:pPr>
            <a:r>
              <a:rPr lang="tr-TR" altLang="tr-TR" sz="2000" b="1" smtClean="0">
                <a:solidFill>
                  <a:srgbClr val="3E3D2D"/>
                </a:solidFill>
                <a:latin typeface="Century Gothic" pitchFamily="34" charset="0"/>
                <a:cs typeface="Arial" charset="0"/>
              </a:rPr>
              <a:t>Afyon Gedik Ahmet Paşa/Taş Medresesi</a:t>
            </a:r>
            <a:r>
              <a:rPr lang="tr-TR" altLang="tr-TR" sz="2000" smtClean="0">
                <a:solidFill>
                  <a:srgbClr val="3E3D2D"/>
                </a:solidFill>
                <a:latin typeface="Century Gothic" pitchFamily="34" charset="0"/>
                <a:cs typeface="Arial" charset="0"/>
              </a:rPr>
              <a:t> (1475) </a:t>
            </a:r>
          </a:p>
        </p:txBody>
      </p:sp>
      <p:pic>
        <p:nvPicPr>
          <p:cNvPr id="7170" name="Picture 2" descr="UNUTULAN ZANAATLAR TAŞ MEDRESEDE YENİDEN HAYAT BULU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07470"/>
            <a:ext cx="8208912" cy="454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18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Dikdörtgen"/>
          <p:cNvSpPr>
            <a:spLocks noChangeArrowheads="1"/>
          </p:cNvSpPr>
          <p:nvPr/>
        </p:nvSpPr>
        <p:spPr bwMode="auto">
          <a:xfrm>
            <a:off x="467544" y="163241"/>
            <a:ext cx="8424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25463"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20000"/>
              </a:spcBef>
              <a:spcAft>
                <a:spcPct val="0"/>
              </a:spcAft>
              <a:buClr>
                <a:srgbClr val="FEA022"/>
              </a:buClr>
              <a:buSzPct val="76000"/>
              <a:buFont typeface="Wingdings" pitchFamily="2" charset="2"/>
              <a:buChar char="v"/>
            </a:pPr>
            <a:r>
              <a:rPr lang="tr-TR" altLang="tr-TR" sz="2800" dirty="0" smtClean="0">
                <a:solidFill>
                  <a:srgbClr val="FF0000"/>
                </a:solidFill>
                <a:latin typeface="Calibri" pitchFamily="34" charset="0"/>
                <a:cs typeface="Calibri" pitchFamily="34" charset="0"/>
              </a:rPr>
              <a:t>Bursa Yıldırım Külliyesi Şifahanesi </a:t>
            </a:r>
            <a:r>
              <a:rPr lang="tr-TR" altLang="tr-TR" sz="2000" dirty="0" smtClean="0">
                <a:solidFill>
                  <a:srgbClr val="3E3D2D"/>
                </a:solidFill>
                <a:latin typeface="Calibri" pitchFamily="34" charset="0"/>
                <a:cs typeface="Calibri" pitchFamily="34" charset="0"/>
              </a:rPr>
              <a:t>(XIV. yüzyılın sonları) </a:t>
            </a:r>
          </a:p>
          <a:p>
            <a:pPr algn="just" defTabSz="457200" fontAlgn="base">
              <a:lnSpc>
                <a:spcPct val="90000"/>
              </a:lnSpc>
              <a:spcBef>
                <a:spcPct val="20000"/>
              </a:spcBef>
              <a:spcAft>
                <a:spcPct val="0"/>
              </a:spcAft>
              <a:buClr>
                <a:srgbClr val="FEA022"/>
              </a:buClr>
              <a:buSzPct val="76000"/>
              <a:buFont typeface="Wingdings" pitchFamily="2" charset="2"/>
              <a:buChar char="v"/>
            </a:pPr>
            <a:r>
              <a:rPr lang="tr-TR" altLang="tr-TR" sz="2800" b="1" dirty="0" smtClean="0">
                <a:solidFill>
                  <a:srgbClr val="3E3D2D"/>
                </a:solidFill>
                <a:latin typeface="Calibri" pitchFamily="34" charset="0"/>
                <a:cs typeface="Calibri" pitchFamily="34" charset="0"/>
              </a:rPr>
              <a:t>ilk Osmanlı şifahanesi</a:t>
            </a:r>
            <a:r>
              <a:rPr lang="tr-TR" altLang="tr-TR" sz="2800" dirty="0" smtClean="0">
                <a:solidFill>
                  <a:srgbClr val="3E3D2D"/>
                </a:solidFill>
                <a:latin typeface="Calibri" pitchFamily="34" charset="0"/>
                <a:cs typeface="Calibri" pitchFamily="34" charset="0"/>
              </a:rPr>
              <a:t> olması bakımından önemlidir.</a:t>
            </a:r>
          </a:p>
        </p:txBody>
      </p:sp>
      <p:pic>
        <p:nvPicPr>
          <p:cNvPr id="3" name="Picture 5" descr="Sultan Yıldırım Bayezid Külliyesi | Bursa Müzeleri - Bursa Müzeler Şube  Müdürlüğ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88868"/>
            <a:ext cx="7811393" cy="521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Düz Ok Bağlayıcısı 3"/>
          <p:cNvCxnSpPr/>
          <p:nvPr/>
        </p:nvCxnSpPr>
        <p:spPr>
          <a:xfrm>
            <a:off x="3995936" y="980728"/>
            <a:ext cx="1080120" cy="25922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09399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YILDIRIM KÜLLİYESİ - TDV İslâm Ansikloped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85" y="1844824"/>
            <a:ext cx="84582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4 Metin kutusu"/>
          <p:cNvSpPr txBox="1">
            <a:spLocks noChangeArrowheads="1"/>
          </p:cNvSpPr>
          <p:nvPr/>
        </p:nvSpPr>
        <p:spPr bwMode="auto">
          <a:xfrm>
            <a:off x="971600" y="548680"/>
            <a:ext cx="315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smtClean="0">
                <a:solidFill>
                  <a:prstClr val="black"/>
                </a:solidFill>
                <a:cs typeface="Arial" charset="0"/>
              </a:rPr>
              <a:t>Bursa Yıldırım Darüşşifası</a:t>
            </a:r>
          </a:p>
        </p:txBody>
      </p:sp>
    </p:spTree>
    <p:extLst>
      <p:ext uri="{BB962C8B-B14F-4D97-AF65-F5344CB8AC3E}">
        <p14:creationId xmlns:p14="http://schemas.microsoft.com/office/powerpoint/2010/main" val="993101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extLst>
          </p:cNvPr>
          <p:cNvSpPr>
            <a:spLocks noGrp="1" noChangeArrowheads="1"/>
          </p:cNvSpPr>
          <p:nvPr>
            <p:ph idx="1"/>
          </p:nvPr>
        </p:nvSpPr>
        <p:spPr>
          <a:xfrm>
            <a:off x="914400" y="1371600"/>
            <a:ext cx="7010400" cy="3276600"/>
          </a:xfrm>
        </p:spPr>
        <p:txBody>
          <a:bodyPr rtlCol="0">
            <a:normAutofit/>
          </a:bodyPr>
          <a:lstStyle/>
          <a:p>
            <a:pPr marL="182880" indent="-274320" eaLnBrk="1" fontAlgn="auto" hangingPunct="1">
              <a:spcAft>
                <a:spcPts val="0"/>
              </a:spcAft>
              <a:buClr>
                <a:schemeClr val="tx1">
                  <a:lumMod val="85000"/>
                  <a:lumOff val="15000"/>
                </a:schemeClr>
              </a:buClr>
              <a:buFontTx/>
              <a:buNone/>
              <a:defRPr/>
            </a:pPr>
            <a:r>
              <a:rPr lang="tr-TR" sz="3000" dirty="0">
                <a:cs typeface="Arial" pitchFamily="34" charset="0"/>
              </a:rPr>
              <a:t>	</a:t>
            </a:r>
          </a:p>
          <a:p>
            <a:pPr marL="182880" indent="-274320" eaLnBrk="1" fontAlgn="auto" hangingPunct="1">
              <a:spcAft>
                <a:spcPts val="0"/>
              </a:spcAft>
              <a:buClr>
                <a:schemeClr val="tx1">
                  <a:lumMod val="85000"/>
                  <a:lumOff val="15000"/>
                </a:schemeClr>
              </a:buClr>
              <a:buFontTx/>
              <a:buNone/>
              <a:defRPr/>
            </a:pPr>
            <a:r>
              <a:rPr lang="tr-TR" sz="2800" b="1" dirty="0">
                <a:solidFill>
                  <a:srgbClr val="C00000"/>
                </a:solidFill>
                <a:cs typeface="Arial" pitchFamily="34" charset="0"/>
              </a:rPr>
              <a:t>   Erken Dönem Osmanlı </a:t>
            </a:r>
            <a:r>
              <a:rPr lang="tr-TR" sz="3000" b="1" dirty="0">
                <a:solidFill>
                  <a:srgbClr val="C00000"/>
                </a:solidFill>
                <a:cs typeface="Arial" pitchFamily="34" charset="0"/>
              </a:rPr>
              <a:t>Türbeleri</a:t>
            </a:r>
            <a:r>
              <a:rPr lang="tr-TR" sz="3000" dirty="0">
                <a:solidFill>
                  <a:srgbClr val="C00000"/>
                </a:solidFill>
                <a:cs typeface="Arial" pitchFamily="34" charset="0"/>
              </a:rPr>
              <a:t> </a:t>
            </a:r>
          </a:p>
          <a:p>
            <a:pPr marL="182880" indent="-274320" eaLnBrk="1" fontAlgn="auto" hangingPunct="1">
              <a:spcAft>
                <a:spcPts val="0"/>
              </a:spcAft>
              <a:buClr>
                <a:schemeClr val="tx1">
                  <a:lumMod val="85000"/>
                  <a:lumOff val="15000"/>
                </a:schemeClr>
              </a:buClr>
              <a:buFontTx/>
              <a:buNone/>
              <a:defRPr/>
            </a:pPr>
            <a:endParaRPr lang="tr-TR" sz="900" dirty="0">
              <a:cs typeface="Arial" pitchFamily="34" charset="0"/>
            </a:endParaRPr>
          </a:p>
          <a:p>
            <a:pPr marL="182880" indent="-274320" algn="just" eaLnBrk="1" fontAlgn="auto" hangingPunct="1">
              <a:spcAft>
                <a:spcPts val="0"/>
              </a:spcAft>
              <a:buClr>
                <a:schemeClr val="accent6">
                  <a:lumMod val="50000"/>
                </a:schemeClr>
              </a:buClr>
              <a:buFont typeface="Wingdings" pitchFamily="2" charset="2"/>
              <a:buChar char="Ø"/>
              <a:defRPr/>
            </a:pPr>
            <a:r>
              <a:rPr lang="tr-TR" sz="3000" dirty="0">
                <a:cs typeface="Arial" pitchFamily="34" charset="0"/>
              </a:rPr>
              <a:t>Bu dönemde türbe mimarisinde eskiye göre bazı </a:t>
            </a:r>
            <a:r>
              <a:rPr lang="tr-TR" sz="3000" dirty="0">
                <a:solidFill>
                  <a:srgbClr val="FF0000"/>
                </a:solidFill>
                <a:cs typeface="Arial" pitchFamily="34" charset="0"/>
              </a:rPr>
              <a:t>yenilikler</a:t>
            </a:r>
            <a:r>
              <a:rPr lang="tr-TR" sz="3000" dirty="0">
                <a:cs typeface="Arial" pitchFamily="34" charset="0"/>
              </a:rPr>
              <a:t> görülmektedir.</a:t>
            </a:r>
          </a:p>
        </p:txBody>
      </p:sp>
    </p:spTree>
    <p:extLst>
      <p:ext uri="{BB962C8B-B14F-4D97-AF65-F5344CB8AC3E}">
        <p14:creationId xmlns:p14="http://schemas.microsoft.com/office/powerpoint/2010/main" val="2934685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a:extLst>
              <a:ext uri="{FF2B5EF4-FFF2-40B4-BE49-F238E27FC236}"/>
            </a:extLst>
          </p:cNvPr>
          <p:cNvSpPr/>
          <p:nvPr/>
        </p:nvSpPr>
        <p:spPr>
          <a:xfrm>
            <a:off x="395536" y="60779"/>
            <a:ext cx="8136904" cy="1816100"/>
          </a:xfrm>
          <a:prstGeom prst="rect">
            <a:avLst/>
          </a:prstGeom>
        </p:spPr>
        <p:txBody>
          <a:bodyPr wrap="square">
            <a:spAutoFit/>
          </a:bodyPr>
          <a:lstStyle/>
          <a:p>
            <a:pPr indent="-274320" algn="just" defTabSz="457200">
              <a:buClr>
                <a:srgbClr val="51C3F9">
                  <a:lumMod val="50000"/>
                </a:srgbClr>
              </a:buClr>
              <a:buFont typeface="Wingdings" pitchFamily="2" charset="2"/>
              <a:buChar char="Ø"/>
              <a:defRPr/>
            </a:pPr>
            <a:endParaRPr lang="tr-TR" sz="2800" dirty="0">
              <a:solidFill>
                <a:prstClr val="black"/>
              </a:solidFill>
              <a:cs typeface="Arial" charset="0"/>
            </a:endParaRPr>
          </a:p>
          <a:p>
            <a:pPr marL="457200" indent="-457200" algn="just" defTabSz="457200">
              <a:buClr>
                <a:srgbClr val="51C3F9">
                  <a:lumMod val="50000"/>
                </a:srgbClr>
              </a:buClr>
              <a:buFont typeface="Wingdings" pitchFamily="2" charset="2"/>
              <a:buChar char="Ø"/>
              <a:defRPr/>
            </a:pPr>
            <a:r>
              <a:rPr lang="tr-TR" sz="2800" dirty="0">
                <a:solidFill>
                  <a:prstClr val="black"/>
                </a:solidFill>
                <a:cs typeface="Arial" charset="0"/>
              </a:rPr>
              <a:t>Ayrıca Erken dönem türbe mimarisinde </a:t>
            </a:r>
            <a:r>
              <a:rPr lang="tr-TR" sz="2800" dirty="0" err="1">
                <a:solidFill>
                  <a:srgbClr val="FF0000"/>
                </a:solidFill>
                <a:cs typeface="Arial" charset="0"/>
              </a:rPr>
              <a:t>baldeken</a:t>
            </a:r>
            <a:r>
              <a:rPr lang="tr-TR" sz="2800" dirty="0">
                <a:solidFill>
                  <a:prstClr val="black"/>
                </a:solidFill>
                <a:cs typeface="Arial" charset="0"/>
              </a:rPr>
              <a:t> tarzında, yanları açık türbe düzenlemesi de dikkat çekmektedir. </a:t>
            </a:r>
          </a:p>
        </p:txBody>
      </p:sp>
      <p:pic>
        <p:nvPicPr>
          <p:cNvPr id="57347" name="Picture 4" descr="HAVZA MUSTAFA BEY MARET ÖNÜNDEK YAPI HAKKINDA GÖZLEMLER THE OBSEVATIONS  ABOUT THE BUILDING IN FRONT OF MUSTAFA BEY ALMSH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344964"/>
            <a:ext cx="5538787"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563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idx="1"/>
          </p:nvPr>
        </p:nvSpPr>
        <p:spPr>
          <a:xfrm>
            <a:off x="533400" y="463550"/>
            <a:ext cx="8001000" cy="5410200"/>
          </a:xfrm>
        </p:spPr>
        <p:txBody>
          <a:bodyPr/>
          <a:lstStyle/>
          <a:p>
            <a:pPr indent="-273050" algn="just" eaLnBrk="1" hangingPunct="1"/>
            <a:endParaRPr lang="tr-TR" altLang="tr-TR" sz="3200" smtClean="0">
              <a:latin typeface="Calibri" pitchFamily="34" charset="0"/>
              <a:cs typeface="Calibri" pitchFamily="34" charset="0"/>
            </a:endParaRPr>
          </a:p>
          <a:p>
            <a:pPr indent="-273050" algn="just" eaLnBrk="1" hangingPunct="1">
              <a:buFont typeface="Wingdings 2" pitchFamily="18" charset="2"/>
              <a:buNone/>
            </a:pPr>
            <a:r>
              <a:rPr lang="tr-TR" altLang="tr-TR" sz="3200" b="1" smtClean="0">
                <a:solidFill>
                  <a:srgbClr val="0070C0"/>
                </a:solidFill>
                <a:latin typeface="Calibri" pitchFamily="34" charset="0"/>
                <a:cs typeface="Calibri" pitchFamily="34" charset="0"/>
              </a:rPr>
              <a:t>  Erken dönemin önemli türbeleri</a:t>
            </a:r>
          </a:p>
          <a:p>
            <a:pPr indent="-273050" algn="just" eaLnBrk="1" hangingPunct="1">
              <a:buFont typeface="Wingdings 2" pitchFamily="18" charset="2"/>
              <a:buNone/>
            </a:pPr>
            <a:endParaRPr lang="tr-TR" altLang="tr-TR" sz="3200" b="1" smtClean="0">
              <a:solidFill>
                <a:srgbClr val="0070C0"/>
              </a:solidFill>
              <a:latin typeface="Calibri" pitchFamily="34" charset="0"/>
              <a:cs typeface="Calibri" pitchFamily="34" charset="0"/>
            </a:endParaRPr>
          </a:p>
          <a:p>
            <a:pPr indent="-273050" algn="just" eaLnBrk="1" hangingPunct="1">
              <a:buClr>
                <a:srgbClr val="37A76F"/>
              </a:buClr>
              <a:buFont typeface="Wingdings" pitchFamily="2" charset="2"/>
              <a:buChar char="ü"/>
            </a:pPr>
            <a:r>
              <a:rPr lang="tr-TR" altLang="tr-TR" sz="3200" b="1" smtClean="0">
                <a:latin typeface="Calibri" pitchFamily="34" charset="0"/>
                <a:cs typeface="Calibri" pitchFamily="34" charset="0"/>
              </a:rPr>
              <a:t>İznik </a:t>
            </a:r>
            <a:r>
              <a:rPr lang="tr-TR" altLang="tr-TR" sz="3200" b="1" smtClean="0">
                <a:solidFill>
                  <a:srgbClr val="C00000"/>
                </a:solidFill>
                <a:latin typeface="Calibri" pitchFamily="34" charset="0"/>
                <a:cs typeface="Calibri" pitchFamily="34" charset="0"/>
              </a:rPr>
              <a:t>Kırgızlar</a:t>
            </a:r>
            <a:r>
              <a:rPr lang="tr-TR" altLang="tr-TR" sz="3200" b="1" smtClean="0">
                <a:latin typeface="Calibri" pitchFamily="34" charset="0"/>
                <a:cs typeface="Calibri" pitchFamily="34" charset="0"/>
              </a:rPr>
              <a:t> Tür.</a:t>
            </a:r>
            <a:r>
              <a:rPr lang="tr-TR" altLang="tr-TR" sz="3200" smtClean="0">
                <a:latin typeface="Calibri" pitchFamily="34" charset="0"/>
                <a:cs typeface="Calibri" pitchFamily="34" charset="0"/>
              </a:rPr>
              <a:t> 			(1324-1360), </a:t>
            </a:r>
          </a:p>
          <a:p>
            <a:pPr indent="-273050" algn="just" eaLnBrk="1" hangingPunct="1">
              <a:buClr>
                <a:srgbClr val="37A76F"/>
              </a:buClr>
              <a:buFont typeface="Wingdings" pitchFamily="2" charset="2"/>
              <a:buChar char="ü"/>
            </a:pPr>
            <a:r>
              <a:rPr lang="tr-TR" altLang="tr-TR" sz="3200" b="1" smtClean="0">
                <a:latin typeface="Calibri" pitchFamily="34" charset="0"/>
                <a:cs typeface="Calibri" pitchFamily="34" charset="0"/>
              </a:rPr>
              <a:t>İznik </a:t>
            </a:r>
            <a:r>
              <a:rPr lang="tr-TR" altLang="tr-TR" sz="3200" b="1" smtClean="0">
                <a:solidFill>
                  <a:srgbClr val="C00000"/>
                </a:solidFill>
                <a:latin typeface="Calibri" pitchFamily="34" charset="0"/>
                <a:cs typeface="Calibri" pitchFamily="34" charset="0"/>
              </a:rPr>
              <a:t>Halil Hayrettin Paşa</a:t>
            </a:r>
            <a:r>
              <a:rPr lang="tr-TR" altLang="tr-TR" sz="3200" smtClean="0">
                <a:solidFill>
                  <a:srgbClr val="C00000"/>
                </a:solidFill>
                <a:latin typeface="Calibri" pitchFamily="34" charset="0"/>
                <a:cs typeface="Calibri" pitchFamily="34" charset="0"/>
              </a:rPr>
              <a:t> </a:t>
            </a:r>
            <a:r>
              <a:rPr lang="tr-TR" altLang="tr-TR" sz="3200" b="1" smtClean="0">
                <a:solidFill>
                  <a:srgbClr val="3E3D2D"/>
                </a:solidFill>
                <a:latin typeface="Calibri" pitchFamily="34" charset="0"/>
                <a:cs typeface="Calibri" pitchFamily="34" charset="0"/>
              </a:rPr>
              <a:t>Tür. 	</a:t>
            </a:r>
            <a:r>
              <a:rPr lang="tr-TR" altLang="tr-TR" sz="3200" smtClean="0">
                <a:latin typeface="Calibri" pitchFamily="34" charset="0"/>
                <a:cs typeface="Calibri" pitchFamily="34" charset="0"/>
              </a:rPr>
              <a:t>(1387) </a:t>
            </a:r>
            <a:endParaRPr lang="tr-TR" altLang="tr-TR" sz="3200" b="1" smtClean="0">
              <a:latin typeface="Calibri" pitchFamily="34" charset="0"/>
              <a:cs typeface="Calibri" pitchFamily="34" charset="0"/>
            </a:endParaRPr>
          </a:p>
          <a:p>
            <a:pPr indent="-273050" algn="just" eaLnBrk="1" hangingPunct="1">
              <a:buClr>
                <a:srgbClr val="37A76F"/>
              </a:buClr>
              <a:buFont typeface="Wingdings" pitchFamily="2" charset="2"/>
              <a:buChar char="ü"/>
            </a:pPr>
            <a:r>
              <a:rPr lang="tr-TR" altLang="tr-TR" sz="3200" b="1" smtClean="0">
                <a:latin typeface="Calibri" pitchFamily="34" charset="0"/>
                <a:cs typeface="Calibri" pitchFamily="34" charset="0"/>
              </a:rPr>
              <a:t>Bursa </a:t>
            </a:r>
            <a:r>
              <a:rPr lang="tr-TR" altLang="tr-TR" sz="3200" b="1" smtClean="0">
                <a:solidFill>
                  <a:srgbClr val="C00000"/>
                </a:solidFill>
                <a:latin typeface="Calibri" pitchFamily="34" charset="0"/>
                <a:cs typeface="Calibri" pitchFamily="34" charset="0"/>
              </a:rPr>
              <a:t>Yıldırım Beyazıt</a:t>
            </a:r>
            <a:r>
              <a:rPr lang="tr-TR" altLang="tr-TR" sz="3200" smtClean="0">
                <a:solidFill>
                  <a:srgbClr val="C00000"/>
                </a:solidFill>
                <a:latin typeface="Calibri" pitchFamily="34" charset="0"/>
                <a:cs typeface="Calibri" pitchFamily="34" charset="0"/>
              </a:rPr>
              <a:t> </a:t>
            </a:r>
            <a:r>
              <a:rPr lang="tr-TR" altLang="tr-TR" sz="3200" b="1" smtClean="0">
                <a:solidFill>
                  <a:srgbClr val="3E3D2D"/>
                </a:solidFill>
                <a:latin typeface="Calibri" pitchFamily="34" charset="0"/>
                <a:cs typeface="Calibri" pitchFamily="34" charset="0"/>
              </a:rPr>
              <a:t>Tür. 	</a:t>
            </a:r>
            <a:r>
              <a:rPr lang="tr-TR" altLang="tr-TR" sz="3200" smtClean="0">
                <a:latin typeface="Calibri" pitchFamily="34" charset="0"/>
                <a:cs typeface="Calibri" pitchFamily="34" charset="0"/>
              </a:rPr>
              <a:t>(1402-1410),</a:t>
            </a:r>
          </a:p>
          <a:p>
            <a:pPr indent="-273050" algn="just" eaLnBrk="1" hangingPunct="1">
              <a:buClr>
                <a:srgbClr val="37A76F"/>
              </a:buClr>
              <a:buFont typeface="Wingdings" pitchFamily="2" charset="2"/>
              <a:buChar char="ü"/>
            </a:pPr>
            <a:r>
              <a:rPr lang="tr-TR" altLang="tr-TR" sz="3200" b="1" smtClean="0">
                <a:solidFill>
                  <a:srgbClr val="3E3D2D"/>
                </a:solidFill>
                <a:latin typeface="Calibri" pitchFamily="34" charset="0"/>
                <a:cs typeface="Calibri" pitchFamily="34" charset="0"/>
              </a:rPr>
              <a:t>Bursa </a:t>
            </a:r>
            <a:r>
              <a:rPr lang="tr-TR" altLang="tr-TR" sz="3200" b="1" smtClean="0">
                <a:solidFill>
                  <a:srgbClr val="C00000"/>
                </a:solidFill>
                <a:latin typeface="Calibri" pitchFamily="34" charset="0"/>
                <a:cs typeface="Calibri" pitchFamily="34" charset="0"/>
              </a:rPr>
              <a:t>Yeşil</a:t>
            </a:r>
            <a:r>
              <a:rPr lang="tr-TR" altLang="tr-TR" sz="3200" smtClean="0">
                <a:solidFill>
                  <a:srgbClr val="3E3D2D"/>
                </a:solidFill>
                <a:latin typeface="Calibri" pitchFamily="34" charset="0"/>
                <a:cs typeface="Calibri" pitchFamily="34" charset="0"/>
              </a:rPr>
              <a:t> </a:t>
            </a:r>
            <a:r>
              <a:rPr lang="tr-TR" altLang="tr-TR" sz="3200" b="1" smtClean="0">
                <a:solidFill>
                  <a:srgbClr val="3E3D2D"/>
                </a:solidFill>
                <a:latin typeface="Calibri" pitchFamily="34" charset="0"/>
                <a:cs typeface="Calibri" pitchFamily="34" charset="0"/>
              </a:rPr>
              <a:t>Tür. 			</a:t>
            </a:r>
            <a:r>
              <a:rPr lang="tr-TR" altLang="tr-TR" sz="3200" smtClean="0">
                <a:solidFill>
                  <a:srgbClr val="3E3D2D"/>
                </a:solidFill>
                <a:latin typeface="Calibri" pitchFamily="34" charset="0"/>
                <a:cs typeface="Calibri" pitchFamily="34" charset="0"/>
              </a:rPr>
              <a:t>(1421), </a:t>
            </a:r>
          </a:p>
          <a:p>
            <a:pPr indent="-273050" algn="just" eaLnBrk="1" hangingPunct="1">
              <a:buClr>
                <a:srgbClr val="37A76F"/>
              </a:buClr>
              <a:buFont typeface="Wingdings" pitchFamily="2" charset="2"/>
              <a:buChar char="ü"/>
            </a:pPr>
            <a:endParaRPr lang="tr-TR" altLang="tr-TR" sz="3200" smtClean="0">
              <a:latin typeface="Calibri" pitchFamily="34" charset="0"/>
              <a:cs typeface="Calibri" pitchFamily="34" charset="0"/>
            </a:endParaRPr>
          </a:p>
        </p:txBody>
      </p:sp>
    </p:spTree>
    <p:extLst>
      <p:ext uri="{BB962C8B-B14F-4D97-AF65-F5344CB8AC3E}">
        <p14:creationId xmlns:p14="http://schemas.microsoft.com/office/powerpoint/2010/main" val="3451168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742950" y="533400"/>
            <a:ext cx="7467600" cy="400050"/>
          </a:xfrm>
          <a:prstGeom prst="rect">
            <a:avLst/>
          </a:prstGeom>
        </p:spPr>
        <p:txBody>
          <a:bodyPr>
            <a:spAutoFit/>
          </a:bodyPr>
          <a:lstStyle/>
          <a:p>
            <a:pPr indent="-274320" algn="just" defTabSz="457200">
              <a:buClr>
                <a:srgbClr val="37A76F"/>
              </a:buClr>
              <a:buFont typeface="Wingdings" pitchFamily="2" charset="2"/>
              <a:buChar char="ü"/>
              <a:defRPr/>
            </a:pPr>
            <a:r>
              <a:rPr lang="tr-TR" sz="2000" b="1" dirty="0">
                <a:solidFill>
                  <a:prstClr val="black"/>
                </a:solidFill>
                <a:cs typeface="Arial" charset="0"/>
              </a:rPr>
              <a:t>Bursa Yıldırım Beyazıt</a:t>
            </a:r>
            <a:r>
              <a:rPr lang="tr-TR" sz="2000" dirty="0">
                <a:solidFill>
                  <a:prstClr val="black"/>
                </a:solidFill>
                <a:cs typeface="Arial" charset="0"/>
              </a:rPr>
              <a:t> </a:t>
            </a:r>
            <a:r>
              <a:rPr lang="tr-TR" sz="2000" b="1" dirty="0">
                <a:solidFill>
                  <a:srgbClr val="3E3D2D"/>
                </a:solidFill>
                <a:cs typeface="Arial" charset="0"/>
              </a:rPr>
              <a:t>Türbesi </a:t>
            </a:r>
            <a:r>
              <a:rPr lang="tr-TR" sz="2000" dirty="0">
                <a:solidFill>
                  <a:prstClr val="black"/>
                </a:solidFill>
                <a:cs typeface="Arial" charset="0"/>
              </a:rPr>
              <a:t>(1402-1410),</a:t>
            </a:r>
          </a:p>
        </p:txBody>
      </p:sp>
      <p:pic>
        <p:nvPicPr>
          <p:cNvPr id="8194" name="Picture 2" descr="Yıldırım Bayezid Türbesi | Bursa Turizm Portalı | GoBu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6684"/>
            <a:ext cx="7992888" cy="5331195"/>
          </a:xfrm>
          <a:prstGeom prst="rect">
            <a:avLst/>
          </a:prstGeom>
          <a:solidFill>
            <a:srgbClr val="FF0000"/>
          </a:solidFill>
        </p:spPr>
      </p:pic>
      <p:cxnSp>
        <p:nvCxnSpPr>
          <p:cNvPr id="4" name="Düz Ok Bağlayıcısı 3"/>
          <p:cNvCxnSpPr/>
          <p:nvPr/>
        </p:nvCxnSpPr>
        <p:spPr>
          <a:xfrm>
            <a:off x="3995936" y="933450"/>
            <a:ext cx="1224136" cy="17034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44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Dikdörtgen"/>
          <p:cNvSpPr>
            <a:spLocks noChangeArrowheads="1"/>
          </p:cNvSpPr>
          <p:nvPr/>
        </p:nvSpPr>
        <p:spPr bwMode="auto">
          <a:xfrm>
            <a:off x="609600" y="9906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0"/>
              </a:spcBef>
              <a:spcAft>
                <a:spcPct val="0"/>
              </a:spcAft>
              <a:buFont typeface="Wingdings" pitchFamily="2" charset="2"/>
              <a:buChar char="Ø"/>
              <a:defRPr/>
            </a:pPr>
            <a:r>
              <a:rPr lang="tr-TR" altLang="tr-TR" sz="3200" b="1" dirty="0" smtClean="0">
                <a:solidFill>
                  <a:srgbClr val="C00000"/>
                </a:solidFill>
                <a:latin typeface="Calibri" pitchFamily="34" charset="0"/>
                <a:cs typeface="Calibri" pitchFamily="34" charset="0"/>
              </a:rPr>
              <a:t>Osmanlı Sanatının Dönemleri:</a:t>
            </a:r>
          </a:p>
          <a:p>
            <a:pPr algn="just" defTabSz="457200" fontAlgn="base">
              <a:spcBef>
                <a:spcPct val="0"/>
              </a:spcBef>
              <a:spcAft>
                <a:spcPct val="0"/>
              </a:spcAft>
              <a:buFont typeface="Wingdings" pitchFamily="2" charset="2"/>
              <a:buChar char="Ø"/>
              <a:defRPr/>
            </a:pPr>
            <a:endParaRPr lang="tr-TR" altLang="tr-TR" sz="3200" dirty="0" smtClean="0">
              <a:solidFill>
                <a:prstClr val="black"/>
              </a:solidFill>
              <a:latin typeface="Calibri" pitchFamily="34" charset="0"/>
              <a:cs typeface="Calibri" pitchFamily="34" charset="0"/>
            </a:endParaRPr>
          </a:p>
          <a:p>
            <a:pPr algn="just" defTabSz="457200" fontAlgn="base">
              <a:spcBef>
                <a:spcPct val="0"/>
              </a:spcBef>
              <a:spcAft>
                <a:spcPct val="0"/>
              </a:spcAft>
              <a:buFontTx/>
              <a:buAutoNum type="arabicPeriod"/>
              <a:defRPr/>
            </a:pPr>
            <a:r>
              <a:rPr lang="tr-TR" altLang="tr-TR" sz="3200" b="1" dirty="0" smtClean="0">
                <a:solidFill>
                  <a:srgbClr val="C00000"/>
                </a:solidFill>
                <a:latin typeface="Calibri" pitchFamily="34" charset="0"/>
                <a:cs typeface="Calibri" pitchFamily="34" charset="0"/>
              </a:rPr>
              <a:t>Erken dönem:</a:t>
            </a:r>
            <a:endParaRPr lang="tr-TR" altLang="tr-TR" sz="3200" dirty="0" smtClean="0">
              <a:solidFill>
                <a:srgbClr val="C00000"/>
              </a:solidFill>
              <a:latin typeface="Calibri" pitchFamily="34" charset="0"/>
              <a:cs typeface="Calibri" pitchFamily="34" charset="0"/>
            </a:endParaRPr>
          </a:p>
          <a:p>
            <a:pPr marL="0" indent="0" algn="just" defTabSz="457200" fontAlgn="base">
              <a:spcBef>
                <a:spcPct val="0"/>
              </a:spcBef>
              <a:spcAft>
                <a:spcPct val="0"/>
              </a:spcAft>
              <a:defRPr/>
            </a:pPr>
            <a:r>
              <a:rPr lang="tr-TR" altLang="tr-TR" sz="3200" dirty="0" smtClean="0">
                <a:solidFill>
                  <a:srgbClr val="C00000"/>
                </a:solidFill>
                <a:latin typeface="Calibri" pitchFamily="34" charset="0"/>
                <a:cs typeface="Calibri" pitchFamily="34" charset="0"/>
              </a:rPr>
              <a:t>			</a:t>
            </a:r>
            <a:r>
              <a:rPr lang="tr-TR" altLang="tr-TR" sz="3200" dirty="0" smtClean="0">
                <a:solidFill>
                  <a:prstClr val="black"/>
                </a:solidFill>
                <a:latin typeface="Calibri" pitchFamily="34" charset="0"/>
                <a:cs typeface="Calibri" pitchFamily="34" charset="0"/>
              </a:rPr>
              <a:t>Beyliğin kuruluşundan Fatih döneminin 			sonuna kadar (1481) </a:t>
            </a:r>
          </a:p>
          <a:p>
            <a:pPr marL="0" indent="0" algn="just" defTabSz="457200" fontAlgn="base">
              <a:spcBef>
                <a:spcPct val="0"/>
              </a:spcBef>
              <a:spcAft>
                <a:spcPct val="0"/>
              </a:spcAft>
              <a:defRPr/>
            </a:pPr>
            <a:r>
              <a:rPr lang="tr-TR" altLang="tr-TR" sz="3200" b="1" dirty="0" smtClean="0">
                <a:solidFill>
                  <a:srgbClr val="C00000"/>
                </a:solidFill>
                <a:latin typeface="Calibri" pitchFamily="34" charset="0"/>
                <a:cs typeface="Calibri" pitchFamily="34" charset="0"/>
              </a:rPr>
              <a:t>2.   Klasik dönem: </a:t>
            </a:r>
          </a:p>
          <a:p>
            <a:pPr marL="914400" lvl="2" indent="0" algn="just" defTabSz="457200" fontAlgn="base">
              <a:spcBef>
                <a:spcPct val="0"/>
              </a:spcBef>
              <a:spcAft>
                <a:spcPct val="0"/>
              </a:spcAft>
              <a:defRPr/>
            </a:pPr>
            <a:r>
              <a:rPr lang="tr-TR" altLang="tr-TR" sz="3200" b="1" dirty="0" smtClean="0">
                <a:solidFill>
                  <a:srgbClr val="C00000"/>
                </a:solidFill>
                <a:latin typeface="Calibri" pitchFamily="34" charset="0"/>
                <a:cs typeface="Calibri" pitchFamily="34" charset="0"/>
              </a:rPr>
              <a:t>	</a:t>
            </a:r>
            <a:r>
              <a:rPr lang="tr-TR" altLang="tr-TR" sz="3200" dirty="0" smtClean="0">
                <a:solidFill>
                  <a:prstClr val="black"/>
                </a:solidFill>
                <a:latin typeface="Calibri" pitchFamily="34" charset="0"/>
                <a:cs typeface="Calibri" pitchFamily="34" charset="0"/>
              </a:rPr>
              <a:t>1481’den 1720’lere kadar</a:t>
            </a:r>
            <a:endParaRPr lang="tr-TR" altLang="tr-TR" sz="3200" b="1" dirty="0">
              <a:solidFill>
                <a:prstClr val="black"/>
              </a:solidFill>
              <a:latin typeface="Calibri" pitchFamily="34" charset="0"/>
              <a:cs typeface="Calibri" pitchFamily="34" charset="0"/>
            </a:endParaRPr>
          </a:p>
          <a:p>
            <a:pPr marL="914400" lvl="2" indent="-914400" algn="just" defTabSz="457200" fontAlgn="base">
              <a:spcBef>
                <a:spcPct val="0"/>
              </a:spcBef>
              <a:spcAft>
                <a:spcPct val="0"/>
              </a:spcAft>
              <a:defRPr/>
            </a:pPr>
            <a:r>
              <a:rPr lang="tr-TR" altLang="tr-TR" sz="3200" b="1" dirty="0" smtClean="0">
                <a:solidFill>
                  <a:srgbClr val="C00000"/>
                </a:solidFill>
                <a:latin typeface="Calibri" pitchFamily="34" charset="0"/>
                <a:cs typeface="Calibri" pitchFamily="34" charset="0"/>
              </a:rPr>
              <a:t>3.   Geç/batılılaşma dönemi: </a:t>
            </a:r>
          </a:p>
          <a:p>
            <a:pPr marL="0" indent="0" defTabSz="457200" fontAlgn="base">
              <a:spcBef>
                <a:spcPct val="0"/>
              </a:spcBef>
              <a:spcAft>
                <a:spcPct val="0"/>
              </a:spcAft>
              <a:defRPr/>
            </a:pPr>
            <a:r>
              <a:rPr lang="tr-TR" altLang="tr-TR" sz="3200" b="1" dirty="0" smtClean="0">
                <a:solidFill>
                  <a:srgbClr val="C00000"/>
                </a:solidFill>
                <a:latin typeface="Calibri" pitchFamily="34" charset="0"/>
                <a:cs typeface="Calibri" pitchFamily="34" charset="0"/>
              </a:rPr>
              <a:t>			</a:t>
            </a:r>
            <a:r>
              <a:rPr lang="tr-TR" altLang="tr-TR" sz="3200" dirty="0" smtClean="0">
                <a:solidFill>
                  <a:prstClr val="black"/>
                </a:solidFill>
                <a:latin typeface="Calibri" pitchFamily="34" charset="0"/>
                <a:cs typeface="Calibri" pitchFamily="34" charset="0"/>
              </a:rPr>
              <a:t>1720’lerden 1918 yılına kadar </a:t>
            </a:r>
          </a:p>
          <a:p>
            <a:pPr marL="0" indent="0" defTabSz="457200" fontAlgn="base">
              <a:spcBef>
                <a:spcPct val="0"/>
              </a:spcBef>
              <a:spcAft>
                <a:spcPct val="0"/>
              </a:spcAft>
              <a:defRPr/>
            </a:pPr>
            <a:endParaRPr lang="tr-TR" altLang="tr-TR" sz="3200" dirty="0">
              <a:solidFill>
                <a:prstClr val="black"/>
              </a:solidFill>
              <a:latin typeface="Calibri" pitchFamily="34" charset="0"/>
              <a:cs typeface="Calibri" pitchFamily="34" charset="0"/>
            </a:endParaRPr>
          </a:p>
          <a:p>
            <a:pPr marL="0" indent="0" defTabSz="457200" fontAlgn="base">
              <a:spcBef>
                <a:spcPct val="0"/>
              </a:spcBef>
              <a:spcAft>
                <a:spcPct val="0"/>
              </a:spcAft>
              <a:defRPr/>
            </a:pPr>
            <a:r>
              <a:rPr lang="tr-TR" altLang="tr-TR" sz="3200" dirty="0" smtClean="0">
                <a:solidFill>
                  <a:srgbClr val="FF0000"/>
                </a:solidFill>
                <a:latin typeface="Calibri" pitchFamily="34" charset="0"/>
                <a:cs typeface="Calibri" pitchFamily="34" charset="0"/>
              </a:rPr>
              <a:t>Not</a:t>
            </a:r>
            <a:r>
              <a:rPr lang="tr-TR" altLang="tr-TR" sz="3200" dirty="0" smtClean="0">
                <a:solidFill>
                  <a:prstClr val="black"/>
                </a:solidFill>
                <a:latin typeface="Calibri" pitchFamily="34" charset="0"/>
                <a:cs typeface="Calibri" pitchFamily="34" charset="0"/>
              </a:rPr>
              <a:t>: Bu tarihler görecelidir.</a:t>
            </a:r>
          </a:p>
        </p:txBody>
      </p:sp>
    </p:spTree>
    <p:extLst>
      <p:ext uri="{BB962C8B-B14F-4D97-AF65-F5344CB8AC3E}">
        <p14:creationId xmlns:p14="http://schemas.microsoft.com/office/powerpoint/2010/main" val="3825930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3 Dikdörtgen"/>
          <p:cNvSpPr>
            <a:spLocks noChangeArrowheads="1"/>
          </p:cNvSpPr>
          <p:nvPr/>
        </p:nvSpPr>
        <p:spPr bwMode="auto">
          <a:xfrm>
            <a:off x="6012160" y="272596"/>
            <a:ext cx="229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dirty="0" smtClean="0">
                <a:solidFill>
                  <a:srgbClr val="3E3D2D"/>
                </a:solidFill>
                <a:latin typeface="Century Gothic" pitchFamily="34" charset="0"/>
                <a:cs typeface="Arial" charset="0"/>
              </a:rPr>
              <a:t>Bursa Yeşil</a:t>
            </a:r>
            <a:r>
              <a:rPr lang="tr-TR" altLang="tr-TR" sz="2000" dirty="0" smtClean="0">
                <a:solidFill>
                  <a:srgbClr val="3E3D2D"/>
                </a:solidFill>
                <a:latin typeface="Century Gothic" pitchFamily="34" charset="0"/>
                <a:cs typeface="Arial" charset="0"/>
              </a:rPr>
              <a:t> </a:t>
            </a:r>
            <a:r>
              <a:rPr lang="tr-TR" altLang="tr-TR" sz="2000" b="1" dirty="0" smtClean="0">
                <a:solidFill>
                  <a:srgbClr val="3E3D2D"/>
                </a:solidFill>
                <a:latin typeface="Century Gothic" pitchFamily="34" charset="0"/>
                <a:cs typeface="Arial" charset="0"/>
              </a:rPr>
              <a:t>Türbe </a:t>
            </a:r>
            <a:endParaRPr lang="tr-TR" altLang="tr-TR" sz="2000" dirty="0" smtClean="0">
              <a:solidFill>
                <a:prstClr val="black"/>
              </a:solidFill>
              <a:cs typeface="Arial" charset="0"/>
            </a:endParaRPr>
          </a:p>
        </p:txBody>
      </p:sp>
      <p:pic>
        <p:nvPicPr>
          <p:cNvPr id="60419" name="Picture 7" descr="Green Tomb (Yesil Turbe) / Bursa: Interesting Sights in Tur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794067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Düz Ok Bağlayıcısı 2"/>
          <p:cNvCxnSpPr/>
          <p:nvPr/>
        </p:nvCxnSpPr>
        <p:spPr>
          <a:xfrm flipH="1">
            <a:off x="6156176" y="836712"/>
            <a:ext cx="648072" cy="230425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8003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yesil-tur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3628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362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reen Mosque and Tomb - Tour Maker Tur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534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488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extLst>
          </p:cNvPr>
          <p:cNvSpPr>
            <a:spLocks noGrp="1" noChangeArrowheads="1"/>
          </p:cNvSpPr>
          <p:nvPr>
            <p:ph idx="1"/>
          </p:nvPr>
        </p:nvSpPr>
        <p:spPr>
          <a:xfrm>
            <a:off x="609600" y="228600"/>
            <a:ext cx="7086600" cy="4800600"/>
          </a:xfrm>
        </p:spPr>
        <p:txBody>
          <a:bodyPr rtlCol="0">
            <a:normAutofit/>
          </a:bodyPr>
          <a:lstStyle/>
          <a:p>
            <a:pPr marL="182880" indent="-274320" algn="just" eaLnBrk="1" fontAlgn="auto" hangingPunct="1">
              <a:spcAft>
                <a:spcPts val="0"/>
              </a:spcAft>
              <a:buClr>
                <a:schemeClr val="tx1">
                  <a:lumMod val="85000"/>
                  <a:lumOff val="15000"/>
                </a:schemeClr>
              </a:buClr>
              <a:buFontTx/>
              <a:buNone/>
              <a:defRPr/>
            </a:pPr>
            <a:r>
              <a:rPr lang="tr-TR" sz="2800" b="1" dirty="0"/>
              <a:t>	</a:t>
            </a:r>
            <a:r>
              <a:rPr lang="tr-TR" sz="2800" b="1" dirty="0">
                <a:solidFill>
                  <a:srgbClr val="C00000"/>
                </a:solidFill>
              </a:rPr>
              <a:t>Erken Dönem Osmanlı Kervansarayları</a:t>
            </a:r>
          </a:p>
          <a:p>
            <a:pPr marL="182880" indent="-274320" algn="just" eaLnBrk="1" fontAlgn="auto" hangingPunct="1">
              <a:spcAft>
                <a:spcPts val="0"/>
              </a:spcAft>
              <a:buClr>
                <a:schemeClr val="accent3">
                  <a:lumMod val="75000"/>
                </a:schemeClr>
              </a:buClr>
              <a:buFont typeface="Wingdings" pitchFamily="2" charset="2"/>
              <a:buChar char="Ø"/>
              <a:defRPr/>
            </a:pPr>
            <a:r>
              <a:rPr lang="tr-TR" sz="2800" dirty="0" smtClean="0"/>
              <a:t>Anadolu </a:t>
            </a:r>
            <a:r>
              <a:rPr lang="tr-TR" sz="2800" dirty="0" err="1"/>
              <a:t>Selçukluları’nın</a:t>
            </a:r>
            <a:r>
              <a:rPr lang="tr-TR" sz="2800" dirty="0"/>
              <a:t> geliştirdiği kervansaray ve han mimarisi, Osmanlı döneminde </a:t>
            </a:r>
            <a:r>
              <a:rPr lang="tr-TR" sz="2800" dirty="0">
                <a:solidFill>
                  <a:srgbClr val="FF0000"/>
                </a:solidFill>
              </a:rPr>
              <a:t>gelişerek</a:t>
            </a:r>
            <a:r>
              <a:rPr lang="tr-TR" sz="2800" dirty="0"/>
              <a:t> devam etmiştir</a:t>
            </a:r>
            <a:r>
              <a:rPr lang="tr-TR" sz="2800" dirty="0" smtClean="0"/>
              <a:t>.</a:t>
            </a:r>
            <a:endParaRPr lang="tr-TR" sz="2800" dirty="0"/>
          </a:p>
        </p:txBody>
      </p:sp>
      <p:pic>
        <p:nvPicPr>
          <p:cNvPr id="63491" name="Picture 4" descr="Anadolu Selçuklu Kervansarayları | | SANATIN YOLCULUĞ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09800"/>
            <a:ext cx="56689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601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914400" y="228600"/>
            <a:ext cx="7239000" cy="1816100"/>
          </a:xfrm>
          <a:prstGeom prst="rect">
            <a:avLst/>
          </a:prstGeom>
        </p:spPr>
        <p:txBody>
          <a:bodyPr>
            <a:spAutoFit/>
          </a:bodyPr>
          <a:lstStyle/>
          <a:p>
            <a:pPr marL="68580" algn="just" defTabSz="457200">
              <a:spcBef>
                <a:spcPct val="0"/>
              </a:spcBef>
              <a:buClr>
                <a:srgbClr val="37A76F">
                  <a:lumMod val="75000"/>
                </a:srgbClr>
              </a:buClr>
              <a:buFont typeface="Wingdings 2" pitchFamily="18" charset="2"/>
              <a:buNone/>
              <a:defRPr/>
            </a:pPr>
            <a:endParaRPr lang="tr-TR" sz="2800" dirty="0">
              <a:solidFill>
                <a:prstClr val="black"/>
              </a:solidFill>
            </a:endParaRPr>
          </a:p>
          <a:p>
            <a:pPr marL="182880" indent="-274320" algn="just" defTabSz="457200">
              <a:spcBef>
                <a:spcPct val="0"/>
              </a:spcBef>
              <a:buClr>
                <a:srgbClr val="37A76F">
                  <a:lumMod val="75000"/>
                </a:srgbClr>
              </a:buClr>
              <a:buFont typeface="Wingdings" pitchFamily="2" charset="2"/>
              <a:buChar char="Ø"/>
              <a:defRPr/>
            </a:pPr>
            <a:r>
              <a:rPr lang="tr-TR" sz="2800" dirty="0">
                <a:solidFill>
                  <a:prstClr val="black"/>
                </a:solidFill>
              </a:rPr>
              <a:t>Osmanlı döneminde yol üzerindeki kervansaraylardan çok, </a:t>
            </a:r>
            <a:r>
              <a:rPr lang="tr-TR" sz="2800" dirty="0">
                <a:solidFill>
                  <a:srgbClr val="FF0000"/>
                </a:solidFill>
              </a:rPr>
              <a:t>şehir içindeki hanlar </a:t>
            </a:r>
            <a:r>
              <a:rPr lang="tr-TR" sz="2800" dirty="0">
                <a:solidFill>
                  <a:prstClr val="black"/>
                </a:solidFill>
              </a:rPr>
              <a:t>önem kazanmıştır. </a:t>
            </a:r>
          </a:p>
        </p:txBody>
      </p:sp>
      <p:pic>
        <p:nvPicPr>
          <p:cNvPr id="64515" name="Picture 2" descr="Bursa hanları | Yenişehir Wiki | Fan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52700"/>
            <a:ext cx="746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152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extLst>
          </p:cNvPr>
          <p:cNvSpPr/>
          <p:nvPr/>
        </p:nvSpPr>
        <p:spPr>
          <a:xfrm>
            <a:off x="467544" y="381000"/>
            <a:ext cx="8136904" cy="1815882"/>
          </a:xfrm>
          <a:prstGeom prst="rect">
            <a:avLst/>
          </a:prstGeom>
        </p:spPr>
        <p:txBody>
          <a:bodyPr wrap="square">
            <a:spAutoFit/>
          </a:bodyPr>
          <a:lstStyle/>
          <a:p>
            <a:pPr marL="457200" indent="-457200" algn="just" defTabSz="457200">
              <a:buClr>
                <a:srgbClr val="37A76F">
                  <a:lumMod val="75000"/>
                </a:srgbClr>
              </a:buClr>
              <a:buFont typeface="Wingdings" pitchFamily="2" charset="2"/>
              <a:buChar char="Ø"/>
              <a:defRPr/>
            </a:pPr>
            <a:r>
              <a:rPr lang="tr-TR" sz="2800" dirty="0">
                <a:solidFill>
                  <a:prstClr val="black"/>
                </a:solidFill>
                <a:cs typeface="Arial" charset="0"/>
              </a:rPr>
              <a:t>Bu dönemde bazı hanlar, düzgün dörtgen planlarını yitirerek </a:t>
            </a:r>
            <a:r>
              <a:rPr lang="tr-TR" sz="2800" dirty="0">
                <a:solidFill>
                  <a:srgbClr val="FF0000"/>
                </a:solidFill>
                <a:cs typeface="Arial" charset="0"/>
              </a:rPr>
              <a:t>bulundukları alana </a:t>
            </a:r>
            <a:r>
              <a:rPr lang="tr-TR" sz="2800" dirty="0">
                <a:solidFill>
                  <a:prstClr val="black"/>
                </a:solidFill>
                <a:cs typeface="Arial" charset="0"/>
              </a:rPr>
              <a:t>uydurulmuş, </a:t>
            </a:r>
            <a:r>
              <a:rPr lang="tr-TR" sz="2800" dirty="0" smtClean="0">
                <a:solidFill>
                  <a:prstClr val="black"/>
                </a:solidFill>
                <a:cs typeface="Arial" charset="0"/>
              </a:rPr>
              <a:t>bazıları </a:t>
            </a:r>
            <a:r>
              <a:rPr lang="tr-TR" sz="2800" dirty="0">
                <a:solidFill>
                  <a:prstClr val="black"/>
                </a:solidFill>
                <a:cs typeface="Arial" charset="0"/>
              </a:rPr>
              <a:t>da </a:t>
            </a:r>
            <a:r>
              <a:rPr lang="tr-TR" sz="2800" dirty="0">
                <a:solidFill>
                  <a:srgbClr val="FF0000"/>
                </a:solidFill>
                <a:cs typeface="Arial" charset="0"/>
              </a:rPr>
              <a:t>iki katlı </a:t>
            </a:r>
            <a:r>
              <a:rPr lang="tr-TR" sz="2800" dirty="0">
                <a:solidFill>
                  <a:prstClr val="black"/>
                </a:solidFill>
                <a:cs typeface="Arial" charset="0"/>
              </a:rPr>
              <a:t>inşa edilmiştir. </a:t>
            </a:r>
          </a:p>
          <a:p>
            <a:pPr marL="457200" indent="-457200" algn="just" defTabSz="457200">
              <a:buClr>
                <a:srgbClr val="37A76F">
                  <a:lumMod val="75000"/>
                </a:srgbClr>
              </a:buClr>
              <a:buFont typeface="Wingdings" pitchFamily="2" charset="2"/>
              <a:buChar char="Ø"/>
              <a:defRPr/>
            </a:pPr>
            <a:endParaRPr lang="tr-TR" sz="2800" dirty="0">
              <a:solidFill>
                <a:prstClr val="black"/>
              </a:solidFill>
              <a:cs typeface="Arial" charset="0"/>
            </a:endParaRPr>
          </a:p>
        </p:txBody>
      </p:sp>
      <p:pic>
        <p:nvPicPr>
          <p:cNvPr id="65539" name="Picture 8" descr="Bursa Koza Han Tanıtımı | Lutars Turiz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21888"/>
            <a:ext cx="7071642" cy="425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Metin kutusu 1"/>
          <p:cNvSpPr txBox="1">
            <a:spLocks noChangeArrowheads="1"/>
          </p:cNvSpPr>
          <p:nvPr/>
        </p:nvSpPr>
        <p:spPr bwMode="auto">
          <a:xfrm>
            <a:off x="3556458" y="6165963"/>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dirty="0" smtClean="0">
                <a:solidFill>
                  <a:prstClr val="black"/>
                </a:solidFill>
              </a:rPr>
              <a:t>Bursa koza han</a:t>
            </a:r>
          </a:p>
        </p:txBody>
      </p:sp>
    </p:spTree>
    <p:extLst>
      <p:ext uri="{BB962C8B-B14F-4D97-AF65-F5344CB8AC3E}">
        <p14:creationId xmlns:p14="http://schemas.microsoft.com/office/powerpoint/2010/main" val="1892696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914400" y="217488"/>
            <a:ext cx="6781800" cy="2246312"/>
          </a:xfrm>
          <a:prstGeom prst="rect">
            <a:avLst/>
          </a:prstGeom>
        </p:spPr>
        <p:txBody>
          <a:bodyPr>
            <a:spAutoFit/>
          </a:bodyPr>
          <a:lstStyle/>
          <a:p>
            <a:pPr marL="457200" indent="-457200" algn="just" defTabSz="457200">
              <a:buClr>
                <a:srgbClr val="37A76F">
                  <a:lumMod val="75000"/>
                </a:srgbClr>
              </a:buClr>
              <a:buFont typeface="Wingdings" pitchFamily="2" charset="2"/>
              <a:buChar char="Ø"/>
              <a:defRPr/>
            </a:pPr>
            <a:r>
              <a:rPr lang="tr-TR" sz="2800" dirty="0">
                <a:solidFill>
                  <a:prstClr val="black"/>
                </a:solidFill>
                <a:cs typeface="Arial" charset="0"/>
              </a:rPr>
              <a:t>Han mimarisinde kale görünümünden uzaklaşılmış, yapılara </a:t>
            </a:r>
            <a:r>
              <a:rPr lang="tr-TR" sz="2800" dirty="0">
                <a:solidFill>
                  <a:srgbClr val="FF0000"/>
                </a:solidFill>
                <a:cs typeface="Arial" charset="0"/>
              </a:rPr>
              <a:t>yalınlık</a:t>
            </a:r>
            <a:r>
              <a:rPr lang="tr-TR" sz="2800" dirty="0">
                <a:solidFill>
                  <a:prstClr val="black"/>
                </a:solidFill>
                <a:cs typeface="Arial" charset="0"/>
              </a:rPr>
              <a:t> egemen olmuştur.</a:t>
            </a:r>
          </a:p>
          <a:p>
            <a:pPr marL="457200" indent="-457200" algn="just" defTabSz="457200">
              <a:buClr>
                <a:srgbClr val="37A76F">
                  <a:lumMod val="75000"/>
                </a:srgbClr>
              </a:buClr>
              <a:buFont typeface="Wingdings" pitchFamily="2" charset="2"/>
              <a:buChar char="Ø"/>
              <a:defRPr/>
            </a:pPr>
            <a:endParaRPr lang="tr-TR" sz="2800" dirty="0">
              <a:solidFill>
                <a:prstClr val="black"/>
              </a:solidFill>
              <a:cs typeface="Arial" charset="0"/>
            </a:endParaRPr>
          </a:p>
          <a:p>
            <a:pPr marL="457200" indent="-457200" algn="just" defTabSz="457200">
              <a:buClr>
                <a:srgbClr val="37A76F">
                  <a:lumMod val="75000"/>
                </a:srgbClr>
              </a:buClr>
              <a:buFont typeface="Wingdings" pitchFamily="2" charset="2"/>
              <a:buChar char="Ø"/>
              <a:defRPr/>
            </a:pPr>
            <a:endParaRPr lang="tr-TR" sz="2800" dirty="0">
              <a:solidFill>
                <a:prstClr val="black"/>
              </a:solidFill>
              <a:cs typeface="Arial" charset="0"/>
            </a:endParaRPr>
          </a:p>
        </p:txBody>
      </p:sp>
      <p:pic>
        <p:nvPicPr>
          <p:cNvPr id="66563" name="Picture 6" descr="Anadolu Selçuklu Devleti'nden Kalan 10 Muhteşem Tarihi E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731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8" descr="Osmanlı Sanatı | Sivil Mimarisi | Kervansaraylar, Hanlar, Bedesten ve  Çarşılar, Çeşmeler ve Sebiller | Fikir.Gen.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828800"/>
            <a:ext cx="38957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493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7200" y="361950"/>
            <a:ext cx="8305800" cy="830997"/>
          </a:xfrm>
          <a:prstGeom prst="rect">
            <a:avLst/>
          </a:prstGeom>
        </p:spPr>
        <p:txBody>
          <a:bodyPr>
            <a:spAutoFit/>
          </a:bodyPr>
          <a:lstStyle/>
          <a:p>
            <a:pPr marL="457200" indent="-457200" algn="just" defTabSz="457200">
              <a:buClr>
                <a:srgbClr val="37A76F">
                  <a:lumMod val="75000"/>
                </a:srgbClr>
              </a:buClr>
              <a:buFont typeface="Wingdings" pitchFamily="2" charset="2"/>
              <a:buChar char="Ø"/>
              <a:defRPr/>
            </a:pPr>
            <a:r>
              <a:rPr lang="tr-TR" sz="2400" b="1" dirty="0" err="1">
                <a:solidFill>
                  <a:srgbClr val="FF0000"/>
                </a:solidFill>
                <a:cs typeface="Arial" charset="0"/>
              </a:rPr>
              <a:t>Uluabad</a:t>
            </a:r>
            <a:r>
              <a:rPr lang="tr-TR" sz="2400" b="1" dirty="0">
                <a:solidFill>
                  <a:srgbClr val="FF0000"/>
                </a:solidFill>
                <a:cs typeface="Arial" charset="0"/>
              </a:rPr>
              <a:t> Issız Han</a:t>
            </a:r>
            <a:r>
              <a:rPr lang="tr-TR" sz="2400" dirty="0">
                <a:solidFill>
                  <a:prstClr val="black"/>
                </a:solidFill>
                <a:cs typeface="Arial" charset="0"/>
              </a:rPr>
              <a:t>, </a:t>
            </a:r>
            <a:r>
              <a:rPr lang="tr-TR" sz="2400" b="1" dirty="0" err="1">
                <a:solidFill>
                  <a:prstClr val="black"/>
                </a:solidFill>
                <a:cs typeface="Arial" charset="0"/>
              </a:rPr>
              <a:t>Osmanlılar’ın</a:t>
            </a:r>
            <a:r>
              <a:rPr lang="tr-TR" sz="2400" b="1" dirty="0">
                <a:solidFill>
                  <a:prstClr val="black"/>
                </a:solidFill>
                <a:cs typeface="Arial" charset="0"/>
              </a:rPr>
              <a:t> ilk kervansarayı</a:t>
            </a:r>
            <a:r>
              <a:rPr lang="tr-TR" sz="2400" dirty="0">
                <a:solidFill>
                  <a:prstClr val="black"/>
                </a:solidFill>
                <a:cs typeface="Arial" charset="0"/>
              </a:rPr>
              <a:t> Karacabey Bursa yolu üzerinde </a:t>
            </a:r>
            <a:r>
              <a:rPr lang="tr-TR" sz="2400" dirty="0" smtClean="0">
                <a:solidFill>
                  <a:prstClr val="black"/>
                </a:solidFill>
                <a:cs typeface="Arial" charset="0"/>
              </a:rPr>
              <a:t>1394’te inşa edilmiştir.</a:t>
            </a:r>
            <a:endParaRPr lang="tr-TR" sz="2400" dirty="0">
              <a:solidFill>
                <a:prstClr val="black"/>
              </a:solidFill>
              <a:cs typeface="Arial" charset="0"/>
            </a:endParaRPr>
          </a:p>
        </p:txBody>
      </p:sp>
      <p:pic>
        <p:nvPicPr>
          <p:cNvPr id="67587" name="Picture 9" descr="Issız Han - Bursa Havadan Çekim , Havadan Fotoğraflama , Drone Çeki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16163"/>
            <a:ext cx="64770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164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ISSIZ HAN BUTIK OTEL BURSA – 1394'ten Günümüze Bir Kervansaray"/>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endParaRPr lang="tr-TR" altLang="tr-TR" smtClean="0">
              <a:solidFill>
                <a:prstClr val="black"/>
              </a:solidFill>
            </a:endParaRPr>
          </a:p>
        </p:txBody>
      </p:sp>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676400"/>
            <a:ext cx="84359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038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a:extLst>
              <a:ext uri="{FF2B5EF4-FFF2-40B4-BE49-F238E27FC236}"/>
            </a:extLst>
          </p:cNvPr>
          <p:cNvSpPr/>
          <p:nvPr/>
        </p:nvSpPr>
        <p:spPr>
          <a:xfrm>
            <a:off x="914400" y="762000"/>
            <a:ext cx="2279650" cy="400050"/>
          </a:xfrm>
          <a:prstGeom prst="rect">
            <a:avLst/>
          </a:prstGeom>
        </p:spPr>
        <p:txBody>
          <a:bodyPr wrap="none">
            <a:spAutoFit/>
          </a:bodyPr>
          <a:lstStyle/>
          <a:p>
            <a:pPr defTabSz="457200">
              <a:defRPr/>
            </a:pPr>
            <a:r>
              <a:rPr lang="tr-TR" sz="2000" dirty="0" err="1">
                <a:solidFill>
                  <a:prstClr val="black">
                    <a:lumMod val="65000"/>
                    <a:lumOff val="35000"/>
                  </a:prstClr>
                </a:solidFill>
                <a:cs typeface="Arial" charset="0"/>
              </a:rPr>
              <a:t>Uluabad</a:t>
            </a:r>
            <a:r>
              <a:rPr lang="tr-TR" sz="2000" dirty="0">
                <a:solidFill>
                  <a:prstClr val="black">
                    <a:lumMod val="65000"/>
                    <a:lumOff val="35000"/>
                  </a:prstClr>
                </a:solidFill>
                <a:cs typeface="Arial" charset="0"/>
              </a:rPr>
              <a:t> Issız Han</a:t>
            </a:r>
          </a:p>
        </p:txBody>
      </p:sp>
      <p:pic>
        <p:nvPicPr>
          <p:cNvPr id="69635" name="Picture 4" descr="http://wowturkey.com/tr134/ugurcavac_issiz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Metin kutusu 1"/>
          <p:cNvSpPr txBox="1">
            <a:spLocks noChangeArrowheads="1"/>
          </p:cNvSpPr>
          <p:nvPr/>
        </p:nvSpPr>
        <p:spPr bwMode="auto">
          <a:xfrm>
            <a:off x="7652657" y="6021288"/>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dirty="0" smtClean="0">
                <a:solidFill>
                  <a:prstClr val="black"/>
                </a:solidFill>
              </a:rPr>
              <a:t>Şu an otel</a:t>
            </a:r>
          </a:p>
        </p:txBody>
      </p:sp>
      <p:pic>
        <p:nvPicPr>
          <p:cNvPr id="9218" name="Picture 2" descr="Issız Han Tarihi Butik Otel Bursa Rezervasyon | Otelz.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47217"/>
            <a:ext cx="6572731" cy="421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6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762000" y="914400"/>
            <a:ext cx="7620000" cy="4800600"/>
          </a:xfrm>
        </p:spPr>
        <p:txBody>
          <a:bodyPr/>
          <a:lstStyle/>
          <a:p>
            <a:pPr marL="68263" indent="0" eaLnBrk="1" hangingPunct="1">
              <a:buFont typeface="Wingdings 2" pitchFamily="18" charset="2"/>
              <a:buNone/>
            </a:pPr>
            <a:r>
              <a:rPr lang="tr-TR" altLang="tr-TR" sz="3200" b="1" dirty="0" smtClean="0">
                <a:solidFill>
                  <a:srgbClr val="C00000"/>
                </a:solidFill>
                <a:latin typeface="Calibri" pitchFamily="34" charset="0"/>
                <a:cs typeface="Calibri" pitchFamily="34" charset="0"/>
              </a:rPr>
              <a:t>  Erken Dönem Osmanlı Sanatı </a:t>
            </a:r>
            <a:r>
              <a:rPr lang="tr-TR" altLang="tr-TR" sz="2400" dirty="0" smtClean="0">
                <a:solidFill>
                  <a:srgbClr val="C00000"/>
                </a:solidFill>
                <a:latin typeface="Calibri" pitchFamily="34" charset="0"/>
                <a:cs typeface="Calibri" pitchFamily="34" charset="0"/>
              </a:rPr>
              <a:t>(1299-1481)</a:t>
            </a:r>
          </a:p>
          <a:p>
            <a:pPr marL="68263" indent="0" eaLnBrk="1" hangingPunct="1">
              <a:buFont typeface="Wingdings 2" pitchFamily="18" charset="2"/>
              <a:buNone/>
            </a:pPr>
            <a:endParaRPr lang="tr-TR" altLang="tr-TR" sz="3200" dirty="0" smtClean="0">
              <a:latin typeface="Calibri" pitchFamily="34" charset="0"/>
              <a:cs typeface="Calibri" pitchFamily="34" charset="0"/>
            </a:endParaRPr>
          </a:p>
          <a:p>
            <a:pPr marL="68263" indent="0" eaLnBrk="1" hangingPunct="1">
              <a:buFont typeface="Wingdings" pitchFamily="2" charset="2"/>
              <a:buChar char="v"/>
            </a:pPr>
            <a:r>
              <a:rPr lang="tr-TR" altLang="tr-TR" sz="3200" dirty="0" smtClean="0">
                <a:solidFill>
                  <a:srgbClr val="C00000"/>
                </a:solidFill>
                <a:latin typeface="Calibri" pitchFamily="34" charset="0"/>
                <a:cs typeface="Calibri" pitchFamily="34" charset="0"/>
              </a:rPr>
              <a:t> </a:t>
            </a:r>
            <a:r>
              <a:rPr lang="tr-TR" altLang="tr-TR" sz="3200" b="1" dirty="0" smtClean="0">
                <a:solidFill>
                  <a:srgbClr val="C00000"/>
                </a:solidFill>
                <a:latin typeface="Calibri" pitchFamily="34" charset="0"/>
                <a:cs typeface="Calibri" pitchFamily="34" charset="0"/>
              </a:rPr>
              <a:t>Özellikler</a:t>
            </a:r>
          </a:p>
          <a:p>
            <a:pPr marL="68263" indent="0" algn="just" eaLnBrk="1" hangingPunct="1">
              <a:buFont typeface="Wingdings" pitchFamily="2" charset="2"/>
              <a:buChar char="Ø"/>
            </a:pPr>
            <a:r>
              <a:rPr lang="tr-TR" altLang="tr-TR" sz="3200" dirty="0" smtClean="0">
                <a:latin typeface="Calibri" pitchFamily="34" charset="0"/>
                <a:cs typeface="Calibri" pitchFamily="34" charset="0"/>
              </a:rPr>
              <a:t>Erken dönem Osmanlı sanatı, Selçuklu sanatı ile klasik Osmanlı sanatı arasında </a:t>
            </a:r>
            <a:r>
              <a:rPr lang="tr-TR" altLang="tr-TR" sz="3200" dirty="0" smtClean="0">
                <a:solidFill>
                  <a:srgbClr val="FF0000"/>
                </a:solidFill>
                <a:latin typeface="Calibri" pitchFamily="34" charset="0"/>
                <a:cs typeface="Calibri" pitchFamily="34" charset="0"/>
              </a:rPr>
              <a:t>bir geçiş </a:t>
            </a:r>
            <a:r>
              <a:rPr lang="tr-TR" altLang="tr-TR" sz="3200" dirty="0" smtClean="0">
                <a:latin typeface="Calibri" pitchFamily="34" charset="0"/>
                <a:cs typeface="Calibri" pitchFamily="34" charset="0"/>
              </a:rPr>
              <a:t>dönemidir. </a:t>
            </a:r>
          </a:p>
          <a:p>
            <a:pPr marL="68263" indent="0" algn="just" eaLnBrk="1" hangingPunct="1">
              <a:buFont typeface="Garamond" pitchFamily="18" charset="0"/>
              <a:buNone/>
            </a:pPr>
            <a:endParaRPr lang="tr-TR" altLang="tr-TR" sz="3200" dirty="0" smtClean="0">
              <a:latin typeface="Calibri" pitchFamily="34" charset="0"/>
              <a:cs typeface="Calibri" pitchFamily="34" charset="0"/>
            </a:endParaRPr>
          </a:p>
          <a:p>
            <a:pPr marL="68263" indent="0" algn="just" eaLnBrk="1" hangingPunct="1">
              <a:buFont typeface="Garamond" pitchFamily="18" charset="0"/>
              <a:buNone/>
            </a:pPr>
            <a:r>
              <a:rPr lang="tr-TR" altLang="tr-TR" sz="2800" dirty="0" smtClean="0">
                <a:latin typeface="Calibri" pitchFamily="34" charset="0"/>
                <a:cs typeface="Calibri" pitchFamily="34" charset="0"/>
              </a:rPr>
              <a:t>  Selçuklu 	        Erken Dönem	       Klasik Dönem</a:t>
            </a:r>
            <a:r>
              <a:rPr lang="tr-TR" altLang="tr-TR" sz="3200" dirty="0" smtClean="0">
                <a:latin typeface="Calibri" pitchFamily="34" charset="0"/>
                <a:cs typeface="Calibri" pitchFamily="34" charset="0"/>
              </a:rPr>
              <a:t>	</a:t>
            </a:r>
          </a:p>
        </p:txBody>
      </p:sp>
      <p:cxnSp>
        <p:nvCxnSpPr>
          <p:cNvPr id="3" name="Düz Ok Bağlayıcısı 2"/>
          <p:cNvCxnSpPr/>
          <p:nvPr/>
        </p:nvCxnSpPr>
        <p:spPr>
          <a:xfrm>
            <a:off x="2514600" y="5257800"/>
            <a:ext cx="609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Düz Ok Bağlayıcısı 4"/>
          <p:cNvCxnSpPr/>
          <p:nvPr/>
        </p:nvCxnSpPr>
        <p:spPr>
          <a:xfrm>
            <a:off x="5410200" y="5257800"/>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599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609600" y="838200"/>
            <a:ext cx="7543800" cy="5029200"/>
          </a:xfrm>
        </p:spPr>
        <p:txBody>
          <a:bodyPr/>
          <a:lstStyle/>
          <a:p>
            <a:pPr indent="-273050" algn="just" eaLnBrk="1" hangingPunct="1">
              <a:lnSpc>
                <a:spcPct val="90000"/>
              </a:lnSpc>
              <a:buFontTx/>
              <a:buNone/>
            </a:pPr>
            <a:r>
              <a:rPr lang="tr-TR" altLang="tr-TR" sz="3200" b="1" dirty="0" smtClean="0">
                <a:solidFill>
                  <a:srgbClr val="C00000"/>
                </a:solidFill>
                <a:latin typeface="Calibri" pitchFamily="34" charset="0"/>
                <a:cs typeface="Calibri" pitchFamily="34" charset="0"/>
              </a:rPr>
              <a:t>Diğer önemli ticaret yapıları</a:t>
            </a:r>
            <a:r>
              <a:rPr lang="tr-TR" altLang="tr-TR" sz="3200" dirty="0" smtClean="0">
                <a:solidFill>
                  <a:srgbClr val="C00000"/>
                </a:solidFill>
                <a:latin typeface="Calibri" pitchFamily="34" charset="0"/>
                <a:cs typeface="Calibri" pitchFamily="34" charset="0"/>
              </a:rPr>
              <a:t> </a:t>
            </a:r>
          </a:p>
          <a:p>
            <a:pPr indent="-273050" algn="just" eaLnBrk="1" hangingPunct="1">
              <a:lnSpc>
                <a:spcPct val="90000"/>
              </a:lnSpc>
              <a:buFontTx/>
              <a:buNone/>
            </a:pPr>
            <a:endParaRPr lang="tr-TR" altLang="tr-TR" sz="2800" dirty="0" smtClean="0">
              <a:latin typeface="Calibri" pitchFamily="34" charset="0"/>
              <a:cs typeface="Calibri" pitchFamily="34" charset="0"/>
            </a:endParaRPr>
          </a:p>
          <a:p>
            <a:pPr indent="-273050" algn="just" eaLnBrk="1" hangingPunct="1">
              <a:lnSpc>
                <a:spcPct val="90000"/>
              </a:lnSpc>
              <a:buFont typeface="Wingdings" pitchFamily="2" charset="2"/>
              <a:buChar char="ü"/>
            </a:pPr>
            <a:r>
              <a:rPr lang="tr-TR" altLang="tr-TR" sz="2800" b="1" dirty="0" smtClean="0">
                <a:latin typeface="Calibri" pitchFamily="34" charset="0"/>
                <a:cs typeface="Calibri" pitchFamily="34" charset="0"/>
              </a:rPr>
              <a:t>Bursa</a:t>
            </a:r>
            <a:r>
              <a:rPr lang="tr-TR" altLang="tr-TR" sz="2800" dirty="0" smtClean="0">
                <a:latin typeface="Calibri" pitchFamily="34" charset="0"/>
                <a:cs typeface="Calibri" pitchFamily="34" charset="0"/>
              </a:rPr>
              <a:t> </a:t>
            </a:r>
            <a:r>
              <a:rPr lang="tr-TR" altLang="tr-TR" sz="2800" b="1" dirty="0" smtClean="0">
                <a:solidFill>
                  <a:srgbClr val="C00000"/>
                </a:solidFill>
                <a:latin typeface="Calibri" pitchFamily="34" charset="0"/>
                <a:cs typeface="Calibri" pitchFamily="34" charset="0"/>
              </a:rPr>
              <a:t>Emir</a:t>
            </a:r>
            <a:r>
              <a:rPr lang="tr-TR" altLang="tr-TR" sz="2800" b="1" dirty="0" smtClean="0">
                <a:latin typeface="Calibri" pitchFamily="34" charset="0"/>
                <a:cs typeface="Calibri" pitchFamily="34" charset="0"/>
              </a:rPr>
              <a:t> Han 		</a:t>
            </a:r>
            <a:r>
              <a:rPr lang="tr-TR" altLang="tr-TR" sz="2800" dirty="0" smtClean="0">
                <a:latin typeface="Calibri" pitchFamily="34" charset="0"/>
                <a:cs typeface="Calibri" pitchFamily="34" charset="0"/>
              </a:rPr>
              <a:t>(Orhan Gazi 1324-1360), </a:t>
            </a:r>
          </a:p>
          <a:p>
            <a:pPr indent="-273050" algn="just" eaLnBrk="1" hangingPunct="1">
              <a:lnSpc>
                <a:spcPct val="90000"/>
              </a:lnSpc>
              <a:buFont typeface="Wingdings" pitchFamily="2" charset="2"/>
              <a:buChar char="ü"/>
            </a:pPr>
            <a:r>
              <a:rPr lang="tr-TR" altLang="tr-TR" sz="2800" b="1" dirty="0" smtClean="0">
                <a:latin typeface="Calibri" pitchFamily="34" charset="0"/>
                <a:cs typeface="Calibri" pitchFamily="34" charset="0"/>
              </a:rPr>
              <a:t>Bursa </a:t>
            </a:r>
            <a:r>
              <a:rPr lang="tr-TR" altLang="tr-TR" sz="2800" b="1" dirty="0" smtClean="0">
                <a:solidFill>
                  <a:srgbClr val="C00000"/>
                </a:solidFill>
                <a:latin typeface="Calibri" pitchFamily="34" charset="0"/>
                <a:cs typeface="Calibri" pitchFamily="34" charset="0"/>
              </a:rPr>
              <a:t>Geyve</a:t>
            </a:r>
            <a:r>
              <a:rPr lang="tr-TR" altLang="tr-TR" sz="2800" b="1" dirty="0" smtClean="0">
                <a:latin typeface="Calibri" pitchFamily="34" charset="0"/>
                <a:cs typeface="Calibri" pitchFamily="34" charset="0"/>
              </a:rPr>
              <a:t> Han	 (</a:t>
            </a:r>
            <a:r>
              <a:rPr lang="tr-TR" altLang="tr-TR" sz="2800" dirty="0" smtClean="0">
                <a:latin typeface="Calibri" pitchFamily="34" charset="0"/>
                <a:cs typeface="Calibri" pitchFamily="34" charset="0"/>
              </a:rPr>
              <a:t>1413-1421), </a:t>
            </a:r>
            <a:endParaRPr lang="tr-TR" altLang="tr-TR" sz="2800" dirty="0" smtClean="0">
              <a:solidFill>
                <a:srgbClr val="51C3F9"/>
              </a:solidFill>
              <a:latin typeface="Calibri" pitchFamily="34" charset="0"/>
              <a:cs typeface="Calibri" pitchFamily="34" charset="0"/>
            </a:endParaRPr>
          </a:p>
          <a:p>
            <a:pPr indent="-273050" algn="just" eaLnBrk="1" hangingPunct="1">
              <a:lnSpc>
                <a:spcPct val="90000"/>
              </a:lnSpc>
              <a:buFont typeface="Wingdings" pitchFamily="2" charset="2"/>
              <a:buChar char="ü"/>
            </a:pPr>
            <a:r>
              <a:rPr lang="tr-TR" altLang="tr-TR" sz="2800" b="1" dirty="0" smtClean="0">
                <a:latin typeface="Calibri" pitchFamily="34" charset="0"/>
                <a:cs typeface="Calibri" pitchFamily="34" charset="0"/>
              </a:rPr>
              <a:t>Bursa </a:t>
            </a:r>
            <a:r>
              <a:rPr lang="tr-TR" altLang="tr-TR" sz="2800" b="1" dirty="0" smtClean="0">
                <a:solidFill>
                  <a:srgbClr val="C00000"/>
                </a:solidFill>
                <a:latin typeface="Calibri" pitchFamily="34" charset="0"/>
                <a:cs typeface="Calibri" pitchFamily="34" charset="0"/>
              </a:rPr>
              <a:t>İpek</a:t>
            </a:r>
            <a:r>
              <a:rPr lang="tr-TR" altLang="tr-TR" sz="2800" b="1" dirty="0" smtClean="0">
                <a:latin typeface="Calibri" pitchFamily="34" charset="0"/>
                <a:cs typeface="Calibri" pitchFamily="34" charset="0"/>
              </a:rPr>
              <a:t> Han 		</a:t>
            </a:r>
            <a:r>
              <a:rPr lang="tr-TR" altLang="tr-TR" sz="2800" dirty="0" smtClean="0">
                <a:latin typeface="Calibri" pitchFamily="34" charset="0"/>
                <a:cs typeface="Calibri" pitchFamily="34" charset="0"/>
              </a:rPr>
              <a:t>(1413-1421),</a:t>
            </a:r>
          </a:p>
          <a:p>
            <a:pPr indent="-273050" algn="just" eaLnBrk="1" hangingPunct="1">
              <a:lnSpc>
                <a:spcPct val="90000"/>
              </a:lnSpc>
              <a:buFont typeface="Wingdings" pitchFamily="2" charset="2"/>
              <a:buChar char="ü"/>
            </a:pPr>
            <a:r>
              <a:rPr lang="tr-TR" altLang="tr-TR" sz="2800" b="1" dirty="0" smtClean="0">
                <a:latin typeface="Calibri" pitchFamily="34" charset="0"/>
                <a:cs typeface="Calibri" pitchFamily="34" charset="0"/>
              </a:rPr>
              <a:t>Edirne </a:t>
            </a:r>
            <a:r>
              <a:rPr lang="tr-TR" altLang="tr-TR" sz="2800" b="1" dirty="0" smtClean="0">
                <a:solidFill>
                  <a:srgbClr val="C00000"/>
                </a:solidFill>
                <a:latin typeface="Calibri" pitchFamily="34" charset="0"/>
                <a:cs typeface="Calibri" pitchFamily="34" charset="0"/>
              </a:rPr>
              <a:t>Rum Mehmet Paşa </a:t>
            </a:r>
            <a:r>
              <a:rPr lang="tr-TR" altLang="tr-TR" sz="2800" b="1" dirty="0" err="1" smtClean="0">
                <a:solidFill>
                  <a:srgbClr val="3E3D2D"/>
                </a:solidFill>
                <a:latin typeface="Calibri" pitchFamily="34" charset="0"/>
                <a:cs typeface="Calibri" pitchFamily="34" charset="0"/>
              </a:rPr>
              <a:t>Bed</a:t>
            </a:r>
            <a:r>
              <a:rPr lang="tr-TR" altLang="tr-TR" sz="2800" b="1" dirty="0" smtClean="0">
                <a:solidFill>
                  <a:srgbClr val="3E3D2D"/>
                </a:solidFill>
                <a:latin typeface="Calibri" pitchFamily="34" charset="0"/>
                <a:cs typeface="Calibri" pitchFamily="34" charset="0"/>
              </a:rPr>
              <a:t>. </a:t>
            </a:r>
            <a:r>
              <a:rPr lang="tr-TR" altLang="tr-TR" sz="2800" dirty="0" smtClean="0">
                <a:latin typeface="Calibri" pitchFamily="34" charset="0"/>
                <a:cs typeface="Calibri" pitchFamily="34" charset="0"/>
              </a:rPr>
              <a:t>(1415-1420)</a:t>
            </a:r>
          </a:p>
          <a:p>
            <a:pPr indent="-273050" algn="just" eaLnBrk="1" hangingPunct="1">
              <a:lnSpc>
                <a:spcPct val="90000"/>
              </a:lnSpc>
              <a:buFont typeface="Wingdings" pitchFamily="2" charset="2"/>
              <a:buChar char="ü"/>
            </a:pPr>
            <a:r>
              <a:rPr lang="tr-TR" altLang="tr-TR" sz="2800" b="1" dirty="0" smtClean="0">
                <a:latin typeface="Calibri" pitchFamily="34" charset="0"/>
                <a:cs typeface="Calibri" pitchFamily="34" charset="0"/>
              </a:rPr>
              <a:t>Manisa </a:t>
            </a:r>
            <a:r>
              <a:rPr lang="tr-TR" altLang="tr-TR" sz="2800" b="1" dirty="0" smtClean="0">
                <a:solidFill>
                  <a:srgbClr val="C00000"/>
                </a:solidFill>
                <a:latin typeface="Calibri" pitchFamily="34" charset="0"/>
                <a:cs typeface="Calibri" pitchFamily="34" charset="0"/>
              </a:rPr>
              <a:t>Rum Mehmet Paşa </a:t>
            </a:r>
            <a:r>
              <a:rPr lang="tr-TR" altLang="tr-TR" sz="2800" b="1" dirty="0" err="1" smtClean="0">
                <a:latin typeface="Calibri" pitchFamily="34" charset="0"/>
                <a:cs typeface="Calibri" pitchFamily="34" charset="0"/>
              </a:rPr>
              <a:t>Bed</a:t>
            </a:r>
            <a:r>
              <a:rPr lang="tr-TR" altLang="tr-TR" sz="2800" b="1" dirty="0" smtClean="0">
                <a:latin typeface="Calibri" pitchFamily="34" charset="0"/>
                <a:cs typeface="Calibri" pitchFamily="34" charset="0"/>
              </a:rPr>
              <a:t>. </a:t>
            </a:r>
            <a:r>
              <a:rPr lang="tr-TR" altLang="tr-TR" sz="2800" dirty="0" smtClean="0">
                <a:latin typeface="Calibri" pitchFamily="34" charset="0"/>
                <a:cs typeface="Calibri" pitchFamily="34" charset="0"/>
              </a:rPr>
              <a:t>(1471)</a:t>
            </a:r>
          </a:p>
          <a:p>
            <a:pPr indent="-273050" algn="just" eaLnBrk="1" hangingPunct="1">
              <a:lnSpc>
                <a:spcPct val="90000"/>
              </a:lnSpc>
              <a:buFont typeface="Wingdings" pitchFamily="2" charset="2"/>
              <a:buChar char="ü"/>
            </a:pPr>
            <a:r>
              <a:rPr lang="tr-TR" altLang="tr-TR" sz="2800" dirty="0" smtClean="0">
                <a:latin typeface="Calibri" pitchFamily="34" charset="0"/>
                <a:cs typeface="Calibri" pitchFamily="34" charset="0"/>
              </a:rPr>
              <a:t> </a:t>
            </a:r>
            <a:r>
              <a:rPr lang="tr-TR" altLang="tr-TR" sz="2800" b="1" dirty="0" smtClean="0">
                <a:latin typeface="Calibri" pitchFamily="34" charset="0"/>
                <a:cs typeface="Calibri" pitchFamily="34" charset="0"/>
              </a:rPr>
              <a:t>İstanbul</a:t>
            </a:r>
            <a:r>
              <a:rPr lang="tr-TR" altLang="tr-TR" sz="2800" dirty="0" smtClean="0">
                <a:latin typeface="Calibri" pitchFamily="34" charset="0"/>
                <a:cs typeface="Calibri" pitchFamily="34" charset="0"/>
              </a:rPr>
              <a:t> </a:t>
            </a:r>
            <a:r>
              <a:rPr lang="tr-TR" altLang="tr-TR" sz="2800" b="1" dirty="0" smtClean="0">
                <a:solidFill>
                  <a:srgbClr val="C00000"/>
                </a:solidFill>
                <a:latin typeface="Calibri" pitchFamily="34" charset="0"/>
                <a:cs typeface="Calibri" pitchFamily="34" charset="0"/>
              </a:rPr>
              <a:t>Sandal ve Cevahir </a:t>
            </a:r>
            <a:r>
              <a:rPr lang="tr-TR" altLang="tr-TR" sz="2800" b="1" dirty="0" smtClean="0">
                <a:latin typeface="Calibri" pitchFamily="34" charset="0"/>
                <a:cs typeface="Calibri" pitchFamily="34" charset="0"/>
              </a:rPr>
              <a:t>Bedestenleri, </a:t>
            </a:r>
            <a:r>
              <a:rPr lang="tr-TR" altLang="tr-TR" sz="2800" dirty="0" smtClean="0">
                <a:latin typeface="Calibri" pitchFamily="34" charset="0"/>
                <a:cs typeface="Calibri" pitchFamily="34" charset="0"/>
              </a:rPr>
              <a:t>Fatih tarafından yaptırılmıştır. (Fatih 1451-1481) Bunlar </a:t>
            </a:r>
            <a:r>
              <a:rPr lang="tr-TR" altLang="tr-TR" sz="2800" b="1" dirty="0" smtClean="0">
                <a:solidFill>
                  <a:srgbClr val="C00000"/>
                </a:solidFill>
                <a:latin typeface="Calibri" pitchFamily="34" charset="0"/>
                <a:cs typeface="Calibri" pitchFamily="34" charset="0"/>
              </a:rPr>
              <a:t>Kapalı Çarşı</a:t>
            </a:r>
            <a:r>
              <a:rPr lang="tr-TR" altLang="tr-TR" sz="2800" dirty="0" smtClean="0">
                <a:latin typeface="Calibri" pitchFamily="34" charset="0"/>
                <a:cs typeface="Calibri" pitchFamily="34" charset="0"/>
              </a:rPr>
              <a:t>’nın ilk bölümünü oluşturmaktadır.)</a:t>
            </a:r>
          </a:p>
          <a:p>
            <a:pPr indent="-273050" algn="just" eaLnBrk="1" hangingPunct="1">
              <a:lnSpc>
                <a:spcPct val="90000"/>
              </a:lnSpc>
              <a:buFont typeface="Wingdings" pitchFamily="2" charset="2"/>
              <a:buChar char="ü"/>
            </a:pPr>
            <a:endParaRPr lang="tr-TR" altLang="tr-TR" sz="2800" dirty="0" smtClean="0">
              <a:latin typeface="Calibri" pitchFamily="34" charset="0"/>
              <a:cs typeface="Calibri" pitchFamily="34" charset="0"/>
            </a:endParaRPr>
          </a:p>
          <a:p>
            <a:pPr indent="-273050" eaLnBrk="1" hangingPunct="1">
              <a:lnSpc>
                <a:spcPct val="90000"/>
              </a:lnSpc>
            </a:pPr>
            <a:endParaRPr lang="tr-TR" altLang="tr-TR" sz="2800" dirty="0" smtClean="0">
              <a:latin typeface="Calibri" pitchFamily="34" charset="0"/>
              <a:cs typeface="Calibri" pitchFamily="34" charset="0"/>
            </a:endParaRPr>
          </a:p>
        </p:txBody>
      </p:sp>
    </p:spTree>
    <p:extLst>
      <p:ext uri="{BB962C8B-B14F-4D97-AF65-F5344CB8AC3E}">
        <p14:creationId xmlns:p14="http://schemas.microsoft.com/office/powerpoint/2010/main" val="176142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Resi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38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Metin kutusu 6"/>
          <p:cNvSpPr txBox="1">
            <a:spLocks noChangeArrowheads="1"/>
          </p:cNvSpPr>
          <p:nvPr/>
        </p:nvSpPr>
        <p:spPr bwMode="auto">
          <a:xfrm>
            <a:off x="914400" y="10668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Bursa hanlar</a:t>
            </a:r>
          </a:p>
        </p:txBody>
      </p:sp>
    </p:spTree>
    <p:extLst>
      <p:ext uri="{BB962C8B-B14F-4D97-AF65-F5344CB8AC3E}">
        <p14:creationId xmlns:p14="http://schemas.microsoft.com/office/powerpoint/2010/main" val="2852723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Dikdörtgen"/>
          <p:cNvSpPr>
            <a:spLocks noChangeArrowheads="1"/>
          </p:cNvSpPr>
          <p:nvPr/>
        </p:nvSpPr>
        <p:spPr bwMode="auto">
          <a:xfrm>
            <a:off x="990600" y="566738"/>
            <a:ext cx="731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0"/>
              </a:spcBef>
              <a:spcAft>
                <a:spcPct val="0"/>
              </a:spcAft>
              <a:buFont typeface="Wingdings" pitchFamily="2" charset="2"/>
              <a:buChar char="ü"/>
            </a:pPr>
            <a:r>
              <a:rPr lang="tr-TR" altLang="tr-TR" sz="2000" b="1" smtClean="0">
                <a:solidFill>
                  <a:prstClr val="black"/>
                </a:solidFill>
                <a:cs typeface="Arial" charset="0"/>
              </a:rPr>
              <a:t>Bursa</a:t>
            </a:r>
            <a:r>
              <a:rPr lang="tr-TR" altLang="tr-TR" sz="2000" smtClean="0">
                <a:solidFill>
                  <a:prstClr val="black"/>
                </a:solidFill>
                <a:cs typeface="Arial" charset="0"/>
              </a:rPr>
              <a:t> </a:t>
            </a:r>
            <a:r>
              <a:rPr lang="tr-TR" altLang="tr-TR" sz="2000" b="1" smtClean="0">
                <a:solidFill>
                  <a:prstClr val="black"/>
                </a:solidFill>
                <a:cs typeface="Arial" charset="0"/>
              </a:rPr>
              <a:t>Emir Han </a:t>
            </a:r>
            <a:r>
              <a:rPr lang="tr-TR" altLang="tr-TR" sz="2000" smtClean="0">
                <a:solidFill>
                  <a:prstClr val="black"/>
                </a:solidFill>
                <a:cs typeface="Arial" charset="0"/>
              </a:rPr>
              <a:t>(Orhan Gazi 1324-1360), </a:t>
            </a:r>
          </a:p>
        </p:txBody>
      </p:sp>
      <p:pic>
        <p:nvPicPr>
          <p:cNvPr id="72707" name="Picture 4" descr="http://www.lifeinbursa.com/chc/9/4/94a498c63bd987845ff919db94833f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9" y="1524677"/>
            <a:ext cx="7434342" cy="48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039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a:extLst>
              <a:ext uri="{FF2B5EF4-FFF2-40B4-BE49-F238E27FC236}"/>
            </a:extLst>
          </p:cNvPr>
          <p:cNvSpPr/>
          <p:nvPr/>
        </p:nvSpPr>
        <p:spPr>
          <a:xfrm>
            <a:off x="1143000" y="533400"/>
            <a:ext cx="7162800" cy="369888"/>
          </a:xfrm>
          <a:prstGeom prst="rect">
            <a:avLst/>
          </a:prstGeom>
        </p:spPr>
        <p:txBody>
          <a:bodyPr>
            <a:spAutoFit/>
          </a:bodyPr>
          <a:lstStyle/>
          <a:p>
            <a:pPr indent="-274320" algn="just" defTabSz="457200">
              <a:lnSpc>
                <a:spcPct val="90000"/>
              </a:lnSpc>
              <a:buFont typeface="Wingdings" pitchFamily="2" charset="2"/>
              <a:buChar char="ü"/>
              <a:defRPr/>
            </a:pPr>
            <a:r>
              <a:rPr lang="tr-TR" sz="2000" b="1" dirty="0">
                <a:solidFill>
                  <a:prstClr val="black"/>
                </a:solidFill>
                <a:cs typeface="Arial" charset="0"/>
              </a:rPr>
              <a:t>Bursa Geyve Han (</a:t>
            </a:r>
            <a:r>
              <a:rPr lang="tr-TR" sz="2000" dirty="0">
                <a:solidFill>
                  <a:prstClr val="black"/>
                </a:solidFill>
                <a:cs typeface="Arial" charset="0"/>
              </a:rPr>
              <a:t>1413-1421), </a:t>
            </a:r>
            <a:endParaRPr lang="tr-TR" sz="2000" dirty="0">
              <a:solidFill>
                <a:srgbClr val="51C3F9"/>
              </a:solidFill>
              <a:cs typeface="Arial" charset="0"/>
            </a:endParaRPr>
          </a:p>
        </p:txBody>
      </p:sp>
      <p:pic>
        <p:nvPicPr>
          <p:cNvPr id="73731" name="Picture 6" descr="http://www.gazetegercek.com/resim/09/04/geyve-han-otopark-sorunu-yuzunden-turist-cekemiy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16" y="1401869"/>
            <a:ext cx="7521714" cy="50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042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Dikdörtgen"/>
          <p:cNvSpPr>
            <a:spLocks noChangeArrowheads="1"/>
          </p:cNvSpPr>
          <p:nvPr/>
        </p:nvSpPr>
        <p:spPr bwMode="auto">
          <a:xfrm>
            <a:off x="762000" y="533400"/>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0"/>
              </a:spcBef>
              <a:spcAft>
                <a:spcPct val="0"/>
              </a:spcAft>
              <a:buFont typeface="Wingdings" pitchFamily="2" charset="2"/>
              <a:buChar char="ü"/>
            </a:pPr>
            <a:r>
              <a:rPr lang="tr-TR" altLang="tr-TR" sz="2000" b="1" smtClean="0">
                <a:solidFill>
                  <a:prstClr val="black"/>
                </a:solidFill>
                <a:cs typeface="Arial" charset="0"/>
              </a:rPr>
              <a:t>Bursa İpek Han </a:t>
            </a:r>
            <a:r>
              <a:rPr lang="tr-TR" altLang="tr-TR" sz="2000" smtClean="0">
                <a:solidFill>
                  <a:prstClr val="black"/>
                </a:solidFill>
                <a:cs typeface="Arial" charset="0"/>
              </a:rPr>
              <a:t>(1413-1421), </a:t>
            </a:r>
          </a:p>
        </p:txBody>
      </p:sp>
      <p:pic>
        <p:nvPicPr>
          <p:cNvPr id="74755" name="Picture 4" descr="Bursa Eski İpek H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628800"/>
            <a:ext cx="7200812" cy="47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322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Dikdörtgen"/>
          <p:cNvSpPr>
            <a:spLocks noChangeArrowheads="1"/>
          </p:cNvSpPr>
          <p:nvPr/>
        </p:nvSpPr>
        <p:spPr bwMode="auto">
          <a:xfrm>
            <a:off x="276225" y="160338"/>
            <a:ext cx="746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lnSpc>
                <a:spcPct val="90000"/>
              </a:lnSpc>
              <a:spcBef>
                <a:spcPct val="0"/>
              </a:spcBef>
              <a:spcAft>
                <a:spcPct val="0"/>
              </a:spcAft>
              <a:buFont typeface="Wingdings" pitchFamily="2" charset="2"/>
              <a:buChar char="ü"/>
            </a:pPr>
            <a:r>
              <a:rPr lang="tr-TR" altLang="tr-TR" sz="2000" b="1" smtClean="0">
                <a:solidFill>
                  <a:prstClr val="black"/>
                </a:solidFill>
                <a:cs typeface="Arial" charset="0"/>
              </a:rPr>
              <a:t>Manisa Rum Mehmet Paşa Bedesteni </a:t>
            </a:r>
            <a:r>
              <a:rPr lang="tr-TR" altLang="tr-TR" sz="2000" smtClean="0">
                <a:solidFill>
                  <a:prstClr val="black"/>
                </a:solidFill>
                <a:cs typeface="Arial" charset="0"/>
              </a:rPr>
              <a:t>(1471) </a:t>
            </a:r>
          </a:p>
        </p:txBody>
      </p:sp>
      <p:sp>
        <p:nvSpPr>
          <p:cNvPr id="75779" name="AutoShape 4" descr="http://wowturkey.com/tr190/yasinylnz_bedesten1.jpg"/>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endParaRPr lang="tr-TR" altLang="tr-TR" sz="3000" smtClean="0">
              <a:solidFill>
                <a:prstClr val="black"/>
              </a:solidFill>
              <a:cs typeface="Arial" charset="0"/>
            </a:endParaRPr>
          </a:p>
        </p:txBody>
      </p:sp>
      <p:pic>
        <p:nvPicPr>
          <p:cNvPr id="75780" name="Picture 6" descr="Tarihi Mekanlar Kişisel Ansiklopedi Erol ŞAŞM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474913"/>
            <a:ext cx="62769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Metin kutusu 1"/>
          <p:cNvSpPr txBox="1">
            <a:spLocks noChangeArrowheads="1"/>
          </p:cNvSpPr>
          <p:nvPr/>
        </p:nvSpPr>
        <p:spPr bwMode="auto">
          <a:xfrm>
            <a:off x="7162800" y="373380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Nikah salonu</a:t>
            </a:r>
          </a:p>
        </p:txBody>
      </p:sp>
      <p:pic>
        <p:nvPicPr>
          <p:cNvPr id="75782" name="Picture 10" descr="Ve Bedesten Açılıy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4513" y="530225"/>
            <a:ext cx="45339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00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1.bp.blogspot.com/_vCo0b2PPA0s/S590U_1g3LI/AAAAAAAAApM/9VJJebau6Vc/s1600/kapalicarsiharita13cd97ox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6608763"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1 Dikdörtgen"/>
          <p:cNvSpPr>
            <a:spLocks noChangeArrowheads="1"/>
          </p:cNvSpPr>
          <p:nvPr/>
        </p:nvSpPr>
        <p:spPr bwMode="auto">
          <a:xfrm>
            <a:off x="650875" y="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b="1" smtClean="0">
                <a:solidFill>
                  <a:prstClr val="black"/>
                </a:solidFill>
                <a:cs typeface="Arial" charset="0"/>
              </a:rPr>
              <a:t>Sandal Bedesteni /</a:t>
            </a:r>
            <a:r>
              <a:rPr lang="tr-TR" altLang="tr-TR" smtClean="0">
                <a:solidFill>
                  <a:prstClr val="black"/>
                </a:solidFill>
                <a:cs typeface="Arial" charset="0"/>
              </a:rPr>
              <a:t>bedesten-i cedid, küçük bedesten, yeni bedesten </a:t>
            </a:r>
            <a:r>
              <a:rPr lang="tr-TR" altLang="tr-TR" b="1" smtClean="0">
                <a:solidFill>
                  <a:prstClr val="black"/>
                </a:solidFill>
                <a:cs typeface="Arial" charset="0"/>
              </a:rPr>
              <a:t>(İstanbul Kapalı Çarşı</a:t>
            </a:r>
            <a:r>
              <a:rPr lang="tr-TR" altLang="tr-TR" smtClean="0">
                <a:solidFill>
                  <a:prstClr val="black"/>
                </a:solidFill>
                <a:cs typeface="Arial" charset="0"/>
              </a:rPr>
              <a:t>’nın ilk bölümlerinden) </a:t>
            </a:r>
          </a:p>
        </p:txBody>
      </p:sp>
      <p:sp>
        <p:nvSpPr>
          <p:cNvPr id="76804" name="3 Dikdörtgen"/>
          <p:cNvSpPr>
            <a:spLocks noChangeArrowheads="1"/>
          </p:cNvSpPr>
          <p:nvPr/>
        </p:nvSpPr>
        <p:spPr bwMode="auto">
          <a:xfrm>
            <a:off x="6248400" y="5943600"/>
            <a:ext cx="226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smtClean="0">
                <a:solidFill>
                  <a:prstClr val="black"/>
                </a:solidFill>
                <a:cs typeface="Arial" charset="0"/>
              </a:rPr>
              <a:t>Sandal Bedesteni </a:t>
            </a:r>
          </a:p>
        </p:txBody>
      </p:sp>
      <p:cxnSp>
        <p:nvCxnSpPr>
          <p:cNvPr id="6" name="5 Düz Ok Bağlayıcısı">
            <a:extLst>
              <a:ext uri="{FF2B5EF4-FFF2-40B4-BE49-F238E27FC236}"/>
            </a:extLst>
          </p:cNvPr>
          <p:cNvCxnSpPr/>
          <p:nvPr/>
        </p:nvCxnSpPr>
        <p:spPr>
          <a:xfrm rot="10800000">
            <a:off x="6400800" y="4572000"/>
            <a:ext cx="1600200"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6806" name="6 Dikdörtgen"/>
          <p:cNvSpPr>
            <a:spLocks noChangeArrowheads="1"/>
          </p:cNvSpPr>
          <p:nvPr/>
        </p:nvSpPr>
        <p:spPr bwMode="auto">
          <a:xfrm>
            <a:off x="6096000" y="1524000"/>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smtClean="0">
                <a:solidFill>
                  <a:prstClr val="black"/>
                </a:solidFill>
                <a:cs typeface="Arial" charset="0"/>
              </a:rPr>
              <a:t>Cevahir Bedesteni</a:t>
            </a:r>
            <a:endParaRPr lang="tr-TR" altLang="tr-TR" sz="2000" smtClean="0">
              <a:solidFill>
                <a:prstClr val="black"/>
              </a:solidFill>
              <a:cs typeface="Arial" charset="0"/>
            </a:endParaRPr>
          </a:p>
        </p:txBody>
      </p:sp>
      <p:cxnSp>
        <p:nvCxnSpPr>
          <p:cNvPr id="9" name="8 Düz Ok Bağlayıcısı">
            <a:extLst>
              <a:ext uri="{FF2B5EF4-FFF2-40B4-BE49-F238E27FC236}"/>
            </a:extLst>
          </p:cNvPr>
          <p:cNvCxnSpPr/>
          <p:nvPr/>
        </p:nvCxnSpPr>
        <p:spPr>
          <a:xfrm rot="10800000" flipV="1">
            <a:off x="4953000" y="2057400"/>
            <a:ext cx="2133600" cy="1752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61325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Dikdörtgen"/>
          <p:cNvSpPr>
            <a:spLocks noChangeArrowheads="1"/>
          </p:cNvSpPr>
          <p:nvPr/>
        </p:nvSpPr>
        <p:spPr bwMode="auto">
          <a:xfrm>
            <a:off x="1181100" y="27463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b="1" smtClean="0">
                <a:solidFill>
                  <a:prstClr val="black"/>
                </a:solidFill>
                <a:cs typeface="Arial" charset="0"/>
              </a:rPr>
              <a:t>Sandal Bedesteni /</a:t>
            </a:r>
            <a:r>
              <a:rPr lang="tr-TR" altLang="tr-TR" smtClean="0">
                <a:solidFill>
                  <a:prstClr val="black"/>
                </a:solidFill>
                <a:cs typeface="Arial" charset="0"/>
              </a:rPr>
              <a:t>bedesten-i cedid, küçük bedesten, yeni bedesten </a:t>
            </a:r>
            <a:r>
              <a:rPr lang="tr-TR" altLang="tr-TR" b="1" smtClean="0">
                <a:solidFill>
                  <a:prstClr val="black"/>
                </a:solidFill>
                <a:cs typeface="Arial" charset="0"/>
              </a:rPr>
              <a:t>(İstanbul Kapalı Çarşı</a:t>
            </a:r>
            <a:r>
              <a:rPr lang="tr-TR" altLang="tr-TR" smtClean="0">
                <a:solidFill>
                  <a:prstClr val="black"/>
                </a:solidFill>
                <a:cs typeface="Arial" charset="0"/>
              </a:rPr>
              <a:t>’nın ilk bölümlerinden) </a:t>
            </a:r>
          </a:p>
        </p:txBody>
      </p:sp>
      <p:pic>
        <p:nvPicPr>
          <p:cNvPr id="77827" name="Picture 4" descr="http://www.istanbulkulturenvanteri.gov.tr/img/gallery/60706/emi_4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038600"/>
            <a:ext cx="369093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7" descr="554 yıllık Kapalıçarşı'da restorasyon - Son Dakika Haberl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559435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5 Düz Ok Bağlayıcısı">
            <a:extLst>
              <a:ext uri="{FF2B5EF4-FFF2-40B4-BE49-F238E27FC236}"/>
            </a:extLst>
          </p:cNvPr>
          <p:cNvCxnSpPr/>
          <p:nvPr/>
        </p:nvCxnSpPr>
        <p:spPr>
          <a:xfrm>
            <a:off x="2019300" y="920750"/>
            <a:ext cx="419100" cy="1289050"/>
          </a:xfrm>
          <a:prstGeom prst="straightConnector1">
            <a:avLst/>
          </a:prstGeom>
          <a:ln w="28575">
            <a:solidFill>
              <a:srgbClr val="FFFF00"/>
            </a:solidFill>
            <a:tailEnd type="arrow"/>
          </a:ln>
        </p:spPr>
        <p:style>
          <a:lnRef idx="2">
            <a:schemeClr val="dk1"/>
          </a:lnRef>
          <a:fillRef idx="0">
            <a:schemeClr val="dk1"/>
          </a:fillRef>
          <a:effectRef idx="1">
            <a:schemeClr val="dk1"/>
          </a:effectRef>
          <a:fontRef idx="minor">
            <a:schemeClr val="tx1"/>
          </a:fontRef>
        </p:style>
      </p:cxnSp>
      <p:sp>
        <p:nvSpPr>
          <p:cNvPr id="77830" name="Metin kutusu 7"/>
          <p:cNvSpPr txBox="1">
            <a:spLocks noChangeArrowheads="1"/>
          </p:cNvSpPr>
          <p:nvPr/>
        </p:nvSpPr>
        <p:spPr bwMode="auto">
          <a:xfrm>
            <a:off x="6400800" y="22098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Cevahir bedesteni</a:t>
            </a:r>
          </a:p>
        </p:txBody>
      </p:sp>
      <p:cxnSp>
        <p:nvCxnSpPr>
          <p:cNvPr id="10" name="Düz Ok Bağlayıcısı 9"/>
          <p:cNvCxnSpPr/>
          <p:nvPr/>
        </p:nvCxnSpPr>
        <p:spPr>
          <a:xfrm flipH="1">
            <a:off x="4191000" y="2393950"/>
            <a:ext cx="2209800" cy="5016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133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2 Dikdörtgen"/>
          <p:cNvSpPr>
            <a:spLocks noChangeArrowheads="1"/>
          </p:cNvSpPr>
          <p:nvPr/>
        </p:nvSpPr>
        <p:spPr bwMode="auto">
          <a:xfrm>
            <a:off x="1295400" y="609600"/>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smtClean="0">
                <a:solidFill>
                  <a:prstClr val="black"/>
                </a:solidFill>
                <a:cs typeface="Arial" charset="0"/>
              </a:rPr>
              <a:t>Cevahir Bedesteni</a:t>
            </a:r>
            <a:endParaRPr lang="tr-TR" altLang="tr-TR" sz="2000" smtClean="0">
              <a:solidFill>
                <a:prstClr val="black"/>
              </a:solidFill>
              <a:cs typeface="Arial" charset="0"/>
            </a:endParaRPr>
          </a:p>
        </p:txBody>
      </p:sp>
      <p:pic>
        <p:nvPicPr>
          <p:cNvPr id="79875" name="Picture 5" descr="İstanbul Osmanlı Kapalı Çarşı Bir Zamanlar, Istanbul, Nostalgia, Tarih, Şehir, Resimler, Mima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20737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860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http://4.bp.blogspot.com/-ktm0YpKAp4I/ToceXQW1AdI/AAAAAAAAAGI/xOOAUhu6UyA/s1600/k%25C4%25B1zlara%25C4%259Fas%25C4%25B1-han%25C4%25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781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3 Dikdörtgen"/>
          <p:cNvSpPr>
            <a:spLocks noChangeArrowheads="1"/>
          </p:cNvSpPr>
          <p:nvPr/>
        </p:nvSpPr>
        <p:spPr bwMode="auto">
          <a:xfrm>
            <a:off x="1295400" y="609600"/>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b="1" smtClean="0">
                <a:solidFill>
                  <a:prstClr val="black"/>
                </a:solidFill>
                <a:cs typeface="Arial" charset="0"/>
              </a:rPr>
              <a:t>Cevahir Bedesteni</a:t>
            </a:r>
            <a:endParaRPr lang="tr-TR" altLang="tr-TR" sz="2000" smtClean="0">
              <a:solidFill>
                <a:prstClr val="black"/>
              </a:solidFill>
              <a:cs typeface="Arial" charset="0"/>
            </a:endParaRPr>
          </a:p>
        </p:txBody>
      </p:sp>
    </p:spTree>
    <p:extLst>
      <p:ext uri="{BB962C8B-B14F-4D97-AF65-F5344CB8AC3E}">
        <p14:creationId xmlns:p14="http://schemas.microsoft.com/office/powerpoint/2010/main" val="386760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ikdörtgen 3"/>
          <p:cNvSpPr>
            <a:spLocks noChangeArrowheads="1"/>
          </p:cNvSpPr>
          <p:nvPr/>
        </p:nvSpPr>
        <p:spPr bwMode="auto">
          <a:xfrm>
            <a:off x="838200" y="80645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20000"/>
              </a:spcBef>
              <a:spcAft>
                <a:spcPct val="0"/>
              </a:spcAft>
              <a:buClr>
                <a:srgbClr val="94C600"/>
              </a:buClr>
              <a:buSzPct val="76000"/>
              <a:buFont typeface="Wingdings" pitchFamily="2" charset="2"/>
              <a:buChar char="Ø"/>
            </a:pPr>
            <a:r>
              <a:rPr lang="tr-TR" altLang="tr-TR" sz="3200" smtClean="0">
                <a:solidFill>
                  <a:prstClr val="black"/>
                </a:solidFill>
                <a:latin typeface="Calibri" pitchFamily="34" charset="0"/>
                <a:cs typeface="Calibri" pitchFamily="34" charset="0"/>
              </a:rPr>
              <a:t>Bu dönemde mimari yapı çeşitlerinde artış gözlenmektedir. </a:t>
            </a:r>
          </a:p>
        </p:txBody>
      </p:sp>
      <p:pic>
        <p:nvPicPr>
          <p:cNvPr id="12291" name="Picture 6" descr="Muradiye - Engin Çakı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19288"/>
            <a:ext cx="71421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Metin kutusu 1"/>
          <p:cNvSpPr txBox="1">
            <a:spLocks noChangeArrowheads="1"/>
          </p:cNvSpPr>
          <p:nvPr/>
        </p:nvSpPr>
        <p:spPr bwMode="auto">
          <a:xfrm>
            <a:off x="2209800" y="60960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Bursa Muradiye Külliyesi</a:t>
            </a:r>
          </a:p>
        </p:txBody>
      </p:sp>
    </p:spTree>
    <p:extLst>
      <p:ext uri="{BB962C8B-B14F-4D97-AF65-F5344CB8AC3E}">
        <p14:creationId xmlns:p14="http://schemas.microsoft.com/office/powerpoint/2010/main" val="4245610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4"/>
          <p:cNvSpPr txBox="1">
            <a:spLocks noChangeArrowheads="1"/>
          </p:cNvSpPr>
          <p:nvPr/>
        </p:nvSpPr>
        <p:spPr bwMode="auto">
          <a:xfrm>
            <a:off x="2667000" y="533400"/>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mtClean="0">
                <a:solidFill>
                  <a:prstClr val="black"/>
                </a:solidFill>
                <a:cs typeface="Arial" charset="0"/>
              </a:rPr>
              <a:t>Kapalı Çarşı</a:t>
            </a:r>
          </a:p>
        </p:txBody>
      </p:sp>
      <p:sp>
        <p:nvSpPr>
          <p:cNvPr id="81923" name="3 Dikdörtgen"/>
          <p:cNvSpPr>
            <a:spLocks noChangeArrowheads="1"/>
          </p:cNvSpPr>
          <p:nvPr/>
        </p:nvSpPr>
        <p:spPr bwMode="auto">
          <a:xfrm>
            <a:off x="838200" y="533400"/>
            <a:ext cx="186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z="2000" smtClean="0">
                <a:solidFill>
                  <a:prstClr val="black"/>
                </a:solidFill>
                <a:cs typeface="Arial" charset="0"/>
              </a:rPr>
              <a:t>Çarşu-yı kebîr </a:t>
            </a:r>
          </a:p>
        </p:txBody>
      </p:sp>
      <p:pic>
        <p:nvPicPr>
          <p:cNvPr id="81924" name="Picture 5" descr="http://tr.visit2istanbul.com/wp-content/uploads/2012/02/kapal%C4%B1-%C3%A7ars%C4%B1-tepe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930207"/>
      </p:ext>
    </p:extLst>
  </p:cSld>
  <p:clrMapOvr>
    <a:masterClrMapping/>
  </p:clrMapOvr>
  <p:transition advClick="0" advTm="9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Kapalı Çarşı Fesçiler Kapısı, alışveriş merkezleri, Beyazıt Mah.,  Çadırcılar Cad., No:135, Fatih, İstanbul, Türkiye - Yandex Harita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457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Metin kutusu 3"/>
          <p:cNvSpPr txBox="1">
            <a:spLocks noChangeArrowheads="1"/>
          </p:cNvSpPr>
          <p:nvPr/>
        </p:nvSpPr>
        <p:spPr bwMode="auto">
          <a:xfrm>
            <a:off x="381000" y="167640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mtClean="0">
                <a:solidFill>
                  <a:prstClr val="black"/>
                </a:solidFill>
              </a:rPr>
              <a:t>Kapalıçarşı kapılarından biri</a:t>
            </a:r>
          </a:p>
        </p:txBody>
      </p:sp>
    </p:spTree>
    <p:extLst>
      <p:ext uri="{BB962C8B-B14F-4D97-AF65-F5344CB8AC3E}">
        <p14:creationId xmlns:p14="http://schemas.microsoft.com/office/powerpoint/2010/main" val="1683549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4" descr="Kapalıçarşı'nın Fesciler Kapısı'nın üstünde bulunan, 19. yüzyıla ait kitabe  matkapla delinerek güvenlik kamerası takıld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endParaRPr lang="tr-TR" altLang="tr-TR" smtClean="0">
              <a:solidFill>
                <a:prstClr val="black"/>
              </a:solidFill>
            </a:endParaRPr>
          </a:p>
        </p:txBody>
      </p:sp>
      <p:pic>
        <p:nvPicPr>
          <p:cNvPr id="839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484784"/>
            <a:ext cx="82296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2" name="Metin kutusu 4"/>
          <p:cNvSpPr txBox="1">
            <a:spLocks noChangeArrowheads="1"/>
          </p:cNvSpPr>
          <p:nvPr/>
        </p:nvSpPr>
        <p:spPr bwMode="auto">
          <a:xfrm>
            <a:off x="3923928" y="160338"/>
            <a:ext cx="144016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z="8800" b="1" dirty="0" smtClean="0">
                <a:solidFill>
                  <a:srgbClr val="FF0000"/>
                </a:solidFill>
                <a:latin typeface="Bookman Old Style" pitchFamily="18" charset="0"/>
              </a:rPr>
              <a:t>!</a:t>
            </a:r>
          </a:p>
        </p:txBody>
      </p:sp>
    </p:spTree>
    <p:extLst>
      <p:ext uri="{BB962C8B-B14F-4D97-AF65-F5344CB8AC3E}">
        <p14:creationId xmlns:p14="http://schemas.microsoft.com/office/powerpoint/2010/main" val="32847234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1143000" y="533400"/>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fontAlgn="base">
              <a:spcBef>
                <a:spcPct val="0"/>
              </a:spcBef>
              <a:spcAft>
                <a:spcPct val="0"/>
              </a:spcAft>
            </a:pPr>
            <a:r>
              <a:rPr lang="tr-TR" altLang="tr-TR" smtClean="0">
                <a:solidFill>
                  <a:prstClr val="black"/>
                </a:solidFill>
                <a:cs typeface="Arial" charset="0"/>
              </a:rPr>
              <a:t>Kapalı Çarşı</a:t>
            </a:r>
          </a:p>
        </p:txBody>
      </p:sp>
      <p:pic>
        <p:nvPicPr>
          <p:cNvPr id="84995"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193543"/>
      </p:ext>
    </p:extLst>
  </p:cSld>
  <p:clrMapOvr>
    <a:masterClrMapping/>
  </p:clrMapOvr>
  <p:transition advClick="0" advTm="9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extLst>
          </p:cNvPr>
          <p:cNvSpPr>
            <a:spLocks noGrp="1" noChangeArrowheads="1"/>
          </p:cNvSpPr>
          <p:nvPr>
            <p:ph idx="1"/>
          </p:nvPr>
        </p:nvSpPr>
        <p:spPr>
          <a:xfrm>
            <a:off x="762000" y="152400"/>
            <a:ext cx="7543800" cy="2743200"/>
          </a:xfrm>
        </p:spPr>
        <p:txBody>
          <a:bodyPr rtlCol="0">
            <a:normAutofit/>
          </a:bodyPr>
          <a:lstStyle/>
          <a:p>
            <a:pPr marL="182880" indent="-274320" eaLnBrk="1" fontAlgn="auto" hangingPunct="1">
              <a:spcAft>
                <a:spcPts val="0"/>
              </a:spcAft>
              <a:buClr>
                <a:schemeClr val="tx1">
                  <a:lumMod val="85000"/>
                  <a:lumOff val="15000"/>
                </a:schemeClr>
              </a:buClr>
              <a:buFontTx/>
              <a:buNone/>
              <a:defRPr/>
            </a:pPr>
            <a:r>
              <a:rPr lang="tr-TR" sz="2800" b="1" dirty="0">
                <a:solidFill>
                  <a:srgbClr val="C00000"/>
                </a:solidFill>
              </a:rPr>
              <a:t>	Erken Dönem Osmanlı Hisar ve Kaleleri</a:t>
            </a:r>
          </a:p>
          <a:p>
            <a:pPr marL="182880" indent="-274320" eaLnBrk="1" fontAlgn="auto" hangingPunct="1">
              <a:spcAft>
                <a:spcPts val="0"/>
              </a:spcAft>
              <a:buClr>
                <a:schemeClr val="tx1">
                  <a:lumMod val="85000"/>
                  <a:lumOff val="15000"/>
                </a:schemeClr>
              </a:buClr>
              <a:buFontTx/>
              <a:buNone/>
              <a:defRPr/>
            </a:pPr>
            <a:endParaRPr lang="tr-TR" sz="1000" b="1" dirty="0">
              <a:solidFill>
                <a:schemeClr val="accent6"/>
              </a:solidFill>
            </a:endParaRPr>
          </a:p>
          <a:p>
            <a:pPr marL="182880" indent="-274320" algn="just" eaLnBrk="1" fontAlgn="auto" hangingPunct="1">
              <a:spcAft>
                <a:spcPts val="0"/>
              </a:spcAft>
              <a:buClr>
                <a:schemeClr val="tx1">
                  <a:lumMod val="85000"/>
                  <a:lumOff val="15000"/>
                </a:schemeClr>
              </a:buClr>
              <a:buFont typeface="Wingdings" pitchFamily="2" charset="2"/>
              <a:buChar char="ü"/>
              <a:defRPr/>
            </a:pPr>
            <a:r>
              <a:rPr lang="tr-TR" sz="2800" b="1" dirty="0"/>
              <a:t>Anadolu Hisarı,</a:t>
            </a:r>
            <a:r>
              <a:rPr lang="tr-TR" sz="2800" dirty="0"/>
              <a:t> Yıldırım Beyazıt </a:t>
            </a:r>
            <a:r>
              <a:rPr lang="tr-TR" sz="2400" dirty="0"/>
              <a:t>(1391-1399)</a:t>
            </a:r>
          </a:p>
        </p:txBody>
      </p:sp>
      <p:pic>
        <p:nvPicPr>
          <p:cNvPr id="86019" name="Resi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05000"/>
            <a:ext cx="811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8444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idx="1"/>
          </p:nvPr>
        </p:nvSpPr>
        <p:spPr>
          <a:xfrm>
            <a:off x="609600" y="914400"/>
            <a:ext cx="7924800" cy="1828800"/>
          </a:xfrm>
        </p:spPr>
        <p:txBody>
          <a:bodyPr/>
          <a:lstStyle/>
          <a:p>
            <a:pPr indent="-273050" eaLnBrk="1" hangingPunct="1">
              <a:buFont typeface="Wingdings" pitchFamily="2" charset="2"/>
              <a:buChar char="ü"/>
            </a:pPr>
            <a:r>
              <a:rPr lang="tr-TR" altLang="tr-TR" sz="2800" b="1" smtClean="0"/>
              <a:t>Rumeli Hisarı</a:t>
            </a:r>
            <a:r>
              <a:rPr lang="tr-TR" altLang="tr-TR" sz="2800" smtClean="0"/>
              <a:t>, Fatih Sultan Mehmet 1452’de</a:t>
            </a:r>
          </a:p>
        </p:txBody>
      </p:sp>
      <p:pic>
        <p:nvPicPr>
          <p:cNvPr id="87043"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09800"/>
            <a:ext cx="85725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81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Dikdörtgen"/>
          <p:cNvSpPr>
            <a:spLocks noChangeArrowheads="1"/>
          </p:cNvSpPr>
          <p:nvPr/>
        </p:nvSpPr>
        <p:spPr bwMode="auto">
          <a:xfrm>
            <a:off x="609600" y="6096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5463"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20000"/>
              </a:spcBef>
              <a:spcAft>
                <a:spcPct val="0"/>
              </a:spcAft>
              <a:buClr>
                <a:srgbClr val="94C600"/>
              </a:buClr>
              <a:buSzPct val="76000"/>
              <a:buFont typeface="Wingdings" pitchFamily="2" charset="2"/>
              <a:buChar char="ü"/>
            </a:pPr>
            <a:r>
              <a:rPr lang="tr-TR" altLang="tr-TR" sz="2000" b="1" smtClean="0">
                <a:solidFill>
                  <a:srgbClr val="3E3D2D"/>
                </a:solidFill>
                <a:latin typeface="Century Gothic" pitchFamily="34" charset="0"/>
                <a:cs typeface="Arial" charset="0"/>
              </a:rPr>
              <a:t>İstanbul Yedikule Surları</a:t>
            </a:r>
            <a:r>
              <a:rPr lang="tr-TR" altLang="tr-TR" sz="2000" smtClean="0">
                <a:solidFill>
                  <a:srgbClr val="3E3D2D"/>
                </a:solidFill>
                <a:latin typeface="Century Gothic" pitchFamily="34" charset="0"/>
                <a:cs typeface="Arial" charset="0"/>
              </a:rPr>
              <a:t> (1455)</a:t>
            </a:r>
          </a:p>
        </p:txBody>
      </p:sp>
      <p:pic>
        <p:nvPicPr>
          <p:cNvPr id="88067" name="Resi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914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15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extLst>
          </p:cNvPr>
          <p:cNvSpPr/>
          <p:nvPr/>
        </p:nvSpPr>
        <p:spPr>
          <a:xfrm>
            <a:off x="871538" y="2133600"/>
            <a:ext cx="7086600" cy="2936875"/>
          </a:xfrm>
          <a:prstGeom prst="rect">
            <a:avLst/>
          </a:prstGeom>
        </p:spPr>
        <p:txBody>
          <a:bodyPr>
            <a:spAutoFit/>
          </a:bodyPr>
          <a:lstStyle/>
          <a:p>
            <a:pPr marL="525780" indent="-457200" algn="just" defTabSz="457200">
              <a:spcBef>
                <a:spcPct val="20000"/>
              </a:spcBef>
              <a:buClr>
                <a:srgbClr val="94C600"/>
              </a:buClr>
              <a:buSzPct val="76000"/>
              <a:buFont typeface="Wingdings" pitchFamily="2" charset="2"/>
              <a:buChar char="ü"/>
              <a:defRPr/>
            </a:pPr>
            <a:r>
              <a:rPr lang="tr-TR" sz="2800" b="1" dirty="0">
                <a:solidFill>
                  <a:prstClr val="black"/>
                </a:solidFill>
                <a:latin typeface="Century Gothic"/>
              </a:rPr>
              <a:t>Kale-i Sultaniye,</a:t>
            </a:r>
            <a:r>
              <a:rPr lang="tr-TR" sz="2800" dirty="0">
                <a:solidFill>
                  <a:prstClr val="black"/>
                </a:solidFill>
                <a:latin typeface="Century Gothic"/>
                <a:cs typeface="Arial" charset="0"/>
              </a:rPr>
              <a:t> (1451-1481) </a:t>
            </a:r>
            <a:endParaRPr lang="tr-TR" sz="2800" b="1" dirty="0">
              <a:solidFill>
                <a:prstClr val="black"/>
              </a:solidFill>
              <a:latin typeface="Century Gothic"/>
            </a:endParaRPr>
          </a:p>
          <a:p>
            <a:pPr marL="525780" indent="-457200" algn="just" defTabSz="457200">
              <a:spcBef>
                <a:spcPct val="20000"/>
              </a:spcBef>
              <a:buClr>
                <a:srgbClr val="94C600"/>
              </a:buClr>
              <a:buSzPct val="76000"/>
              <a:buFont typeface="Wingdings" pitchFamily="2" charset="2"/>
              <a:buChar char="ü"/>
              <a:defRPr/>
            </a:pPr>
            <a:r>
              <a:rPr lang="tr-TR" sz="2800" b="1" dirty="0" err="1" smtClean="0">
                <a:solidFill>
                  <a:prstClr val="black"/>
                </a:solidFill>
                <a:latin typeface="Century Gothic"/>
              </a:rPr>
              <a:t>Kilid</a:t>
            </a:r>
            <a:r>
              <a:rPr lang="tr-TR" sz="2800" b="1" dirty="0" smtClean="0">
                <a:solidFill>
                  <a:prstClr val="black"/>
                </a:solidFill>
                <a:latin typeface="Century Gothic"/>
              </a:rPr>
              <a:t>-i </a:t>
            </a:r>
            <a:r>
              <a:rPr lang="tr-TR" sz="2800" b="1" dirty="0">
                <a:solidFill>
                  <a:prstClr val="black"/>
                </a:solidFill>
                <a:latin typeface="Century Gothic"/>
              </a:rPr>
              <a:t>Bahr</a:t>
            </a:r>
            <a:r>
              <a:rPr lang="tr-TR" sz="2800" dirty="0">
                <a:solidFill>
                  <a:prstClr val="black"/>
                </a:solidFill>
                <a:latin typeface="Century Gothic"/>
              </a:rPr>
              <a:t> </a:t>
            </a:r>
            <a:r>
              <a:rPr lang="tr-TR" sz="2800" dirty="0">
                <a:solidFill>
                  <a:prstClr val="black"/>
                </a:solidFill>
                <a:latin typeface="Century Gothic"/>
                <a:cs typeface="Arial" charset="0"/>
              </a:rPr>
              <a:t>(1451-1481) </a:t>
            </a:r>
            <a:endParaRPr lang="tr-TR" sz="2800" dirty="0">
              <a:solidFill>
                <a:prstClr val="black"/>
              </a:solidFill>
              <a:latin typeface="Century Gothic"/>
            </a:endParaRPr>
          </a:p>
          <a:p>
            <a:pPr marL="68580" algn="just" defTabSz="457200">
              <a:spcBef>
                <a:spcPct val="20000"/>
              </a:spcBef>
              <a:buClr>
                <a:srgbClr val="94C600"/>
              </a:buClr>
              <a:buSzPct val="76000"/>
              <a:defRPr/>
            </a:pPr>
            <a:endParaRPr lang="tr-TR" sz="2800" dirty="0">
              <a:solidFill>
                <a:prstClr val="black"/>
              </a:solidFill>
              <a:latin typeface="Century Gothic"/>
            </a:endParaRPr>
          </a:p>
          <a:p>
            <a:pPr marL="525780" indent="-457200" algn="just" defTabSz="457200">
              <a:spcBef>
                <a:spcPct val="20000"/>
              </a:spcBef>
              <a:buClr>
                <a:srgbClr val="94C600"/>
              </a:buClr>
              <a:buSzPct val="76000"/>
              <a:buFont typeface="Wingdings" pitchFamily="2" charset="2"/>
              <a:buChar char="v"/>
              <a:defRPr/>
            </a:pPr>
            <a:r>
              <a:rPr lang="tr-TR" sz="2800" dirty="0">
                <a:solidFill>
                  <a:prstClr val="black"/>
                </a:solidFill>
                <a:latin typeface="Century Gothic"/>
              </a:rPr>
              <a:t>Bu iki eser, Çanakkale boğazını kontrol altında tutmak amacıyla yaptırılmıştır. </a:t>
            </a:r>
          </a:p>
        </p:txBody>
      </p:sp>
    </p:spTree>
    <p:extLst>
      <p:ext uri="{BB962C8B-B14F-4D97-AF65-F5344CB8AC3E}">
        <p14:creationId xmlns:p14="http://schemas.microsoft.com/office/powerpoint/2010/main" val="387128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Boğazın Bekçisi Kalelerim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8072438" cy="46196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0115" name="Picture 8" descr="Çanakkale Haberleri - Kilitbahir Kalesi, 'yaşayan müze' oldu - Merkez  Haberl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81000"/>
            <a:ext cx="36560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Düz Ok Bağlayıcısı 5"/>
          <p:cNvCxnSpPr/>
          <p:nvPr/>
        </p:nvCxnSpPr>
        <p:spPr>
          <a:xfrm flipH="1" flipV="1">
            <a:off x="4038600" y="2971800"/>
            <a:ext cx="2133600" cy="27432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6518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extLst>
          </p:cNvPr>
          <p:cNvSpPr>
            <a:spLocks noGrp="1" noChangeArrowheads="1"/>
          </p:cNvSpPr>
          <p:nvPr>
            <p:ph idx="1"/>
          </p:nvPr>
        </p:nvSpPr>
        <p:spPr>
          <a:xfrm>
            <a:off x="609600" y="457200"/>
            <a:ext cx="7467600" cy="5486400"/>
          </a:xfrm>
        </p:spPr>
        <p:txBody>
          <a:bodyPr rtlCol="0">
            <a:normAutofit/>
          </a:bodyPr>
          <a:lstStyle/>
          <a:p>
            <a:pPr marL="182880" indent="-274320" eaLnBrk="1" fontAlgn="auto" hangingPunct="1">
              <a:spcAft>
                <a:spcPts val="0"/>
              </a:spcAft>
              <a:buClr>
                <a:schemeClr val="tx1">
                  <a:lumMod val="85000"/>
                  <a:lumOff val="15000"/>
                </a:schemeClr>
              </a:buClr>
              <a:buFontTx/>
              <a:buNone/>
              <a:defRPr/>
            </a:pPr>
            <a:r>
              <a:rPr lang="tr-TR" sz="2800" b="1" dirty="0"/>
              <a:t>	</a:t>
            </a:r>
          </a:p>
          <a:p>
            <a:pPr marL="182880" indent="-274320" eaLnBrk="1" fontAlgn="auto" hangingPunct="1">
              <a:spcAft>
                <a:spcPts val="0"/>
              </a:spcAft>
              <a:buClr>
                <a:schemeClr val="tx1">
                  <a:lumMod val="85000"/>
                  <a:lumOff val="15000"/>
                </a:schemeClr>
              </a:buClr>
              <a:buFontTx/>
              <a:buNone/>
              <a:defRPr/>
            </a:pPr>
            <a:r>
              <a:rPr lang="tr-TR" sz="2800" b="1" dirty="0"/>
              <a:t>	</a:t>
            </a:r>
            <a:r>
              <a:rPr lang="tr-TR" sz="2800" b="1" dirty="0">
                <a:solidFill>
                  <a:srgbClr val="C00000"/>
                </a:solidFill>
              </a:rPr>
              <a:t>Erken Dönem Osmanlı Sarayları</a:t>
            </a:r>
          </a:p>
          <a:p>
            <a:pPr marL="182880" indent="-274320" eaLnBrk="1" fontAlgn="auto" hangingPunct="1">
              <a:spcAft>
                <a:spcPts val="0"/>
              </a:spcAft>
              <a:buClr>
                <a:schemeClr val="tx1">
                  <a:lumMod val="85000"/>
                  <a:lumOff val="15000"/>
                </a:schemeClr>
              </a:buClr>
              <a:buFontTx/>
              <a:buNone/>
              <a:defRPr/>
            </a:pPr>
            <a:endParaRPr lang="tr-TR" sz="1050" b="1" dirty="0">
              <a:solidFill>
                <a:schemeClr val="accent6"/>
              </a:solidFill>
            </a:endParaRPr>
          </a:p>
          <a:p>
            <a:pPr marL="182880" indent="-274320" algn="just" eaLnBrk="1" fontAlgn="auto" hangingPunct="1">
              <a:spcAft>
                <a:spcPts val="0"/>
              </a:spcAft>
              <a:buClr>
                <a:schemeClr val="tx1">
                  <a:lumMod val="85000"/>
                  <a:lumOff val="15000"/>
                </a:schemeClr>
              </a:buClr>
              <a:buFont typeface="Wingdings" pitchFamily="2" charset="2"/>
              <a:buChar char="ü"/>
              <a:defRPr/>
            </a:pPr>
            <a:r>
              <a:rPr lang="tr-TR" sz="2800" b="1" dirty="0">
                <a:solidFill>
                  <a:srgbClr val="00B0F0"/>
                </a:solidFill>
              </a:rPr>
              <a:t>Edirne Eski Saray, </a:t>
            </a:r>
            <a:r>
              <a:rPr lang="tr-TR" sz="2800" dirty="0">
                <a:solidFill>
                  <a:srgbClr val="FF0000"/>
                </a:solidFill>
              </a:rPr>
              <a:t>I. Murat </a:t>
            </a:r>
            <a:r>
              <a:rPr lang="tr-TR" sz="2800" dirty="0"/>
              <a:t>döneminde (1360-1389) yapımına başlanmıştır. Günümüze fazla bir şey kalmamıştır.</a:t>
            </a:r>
          </a:p>
          <a:p>
            <a:pPr marL="182880" indent="-274320" algn="just" eaLnBrk="1" fontAlgn="auto" hangingPunct="1">
              <a:spcAft>
                <a:spcPts val="0"/>
              </a:spcAft>
              <a:buClr>
                <a:schemeClr val="tx1">
                  <a:lumMod val="85000"/>
                  <a:lumOff val="15000"/>
                </a:schemeClr>
              </a:buClr>
              <a:buFont typeface="Wingdings" pitchFamily="2" charset="2"/>
              <a:buChar char="ü"/>
              <a:defRPr/>
            </a:pPr>
            <a:endParaRPr lang="tr-TR" sz="1050" dirty="0"/>
          </a:p>
          <a:p>
            <a:pPr marL="182880" indent="-274320" algn="just" eaLnBrk="1" fontAlgn="auto" hangingPunct="1">
              <a:spcAft>
                <a:spcPts val="0"/>
              </a:spcAft>
              <a:buClr>
                <a:schemeClr val="tx1">
                  <a:lumMod val="85000"/>
                  <a:lumOff val="15000"/>
                </a:schemeClr>
              </a:buClr>
              <a:buFont typeface="Wingdings" pitchFamily="2" charset="2"/>
              <a:buChar char="ü"/>
              <a:defRPr/>
            </a:pPr>
            <a:r>
              <a:rPr lang="tr-TR" sz="2800" b="1" dirty="0">
                <a:solidFill>
                  <a:srgbClr val="00B0F0"/>
                </a:solidFill>
              </a:rPr>
              <a:t>Cihannüma Kasrı, </a:t>
            </a:r>
          </a:p>
          <a:p>
            <a:pPr marL="182880" indent="-274320" algn="just" eaLnBrk="1" fontAlgn="auto" hangingPunct="1">
              <a:spcAft>
                <a:spcPts val="0"/>
              </a:spcAft>
              <a:buClr>
                <a:schemeClr val="tx1">
                  <a:lumMod val="85000"/>
                  <a:lumOff val="15000"/>
                </a:schemeClr>
              </a:buClr>
              <a:buFont typeface="Wingdings" pitchFamily="2" charset="2"/>
              <a:buChar char="ü"/>
              <a:defRPr/>
            </a:pPr>
            <a:r>
              <a:rPr lang="tr-TR" sz="2800" b="1" dirty="0">
                <a:solidFill>
                  <a:srgbClr val="00B0F0"/>
                </a:solidFill>
              </a:rPr>
              <a:t>Kum Kasrı </a:t>
            </a:r>
          </a:p>
          <a:p>
            <a:pPr marL="182880" indent="-274320" algn="just" eaLnBrk="1" fontAlgn="auto" hangingPunct="1">
              <a:spcAft>
                <a:spcPts val="0"/>
              </a:spcAft>
              <a:buClr>
                <a:schemeClr val="tx1">
                  <a:lumMod val="85000"/>
                  <a:lumOff val="15000"/>
                </a:schemeClr>
              </a:buClr>
              <a:buFont typeface="Wingdings 2" pitchFamily="18" charset="2"/>
              <a:buNone/>
              <a:defRPr/>
            </a:pPr>
            <a:r>
              <a:rPr lang="tr-TR" sz="2800" b="1" dirty="0">
                <a:solidFill>
                  <a:srgbClr val="FF0000"/>
                </a:solidFill>
              </a:rPr>
              <a:t>	</a:t>
            </a:r>
            <a:r>
              <a:rPr lang="tr-TR" sz="2800" dirty="0">
                <a:solidFill>
                  <a:srgbClr val="FF0000"/>
                </a:solidFill>
              </a:rPr>
              <a:t>Fatih</a:t>
            </a:r>
            <a:r>
              <a:rPr lang="tr-TR" sz="2800" dirty="0"/>
              <a:t> döneminde </a:t>
            </a:r>
            <a:r>
              <a:rPr lang="tr-TR" sz="2800" dirty="0">
                <a:solidFill>
                  <a:srgbClr val="FF0000"/>
                </a:solidFill>
              </a:rPr>
              <a:t>Edirne </a:t>
            </a:r>
            <a:r>
              <a:rPr lang="tr-TR" sz="2800" dirty="0" err="1">
                <a:solidFill>
                  <a:srgbClr val="FF0000"/>
                </a:solidFill>
              </a:rPr>
              <a:t>Sarayiçi’nde</a:t>
            </a:r>
            <a:r>
              <a:rPr lang="tr-TR" sz="2800" dirty="0">
                <a:solidFill>
                  <a:srgbClr val="FF0000"/>
                </a:solidFill>
              </a:rPr>
              <a:t> </a:t>
            </a:r>
            <a:r>
              <a:rPr lang="tr-TR" sz="2800" dirty="0"/>
              <a:t>inşa edilen bu iki esere ait bazı kalıntılar mevcuttur.</a:t>
            </a:r>
          </a:p>
          <a:p>
            <a:pPr marL="182880" indent="-274320" algn="just" eaLnBrk="1" fontAlgn="auto" hangingPunct="1">
              <a:spcAft>
                <a:spcPts val="0"/>
              </a:spcAft>
              <a:buClr>
                <a:schemeClr val="tx1">
                  <a:lumMod val="85000"/>
                  <a:lumOff val="15000"/>
                </a:schemeClr>
              </a:buClr>
              <a:buFont typeface="Wingdings 2" pitchFamily="18" charset="2"/>
              <a:buNone/>
              <a:defRPr/>
            </a:pPr>
            <a:endParaRPr lang="tr-TR" sz="2800" dirty="0"/>
          </a:p>
        </p:txBody>
      </p:sp>
    </p:spTree>
    <p:extLst>
      <p:ext uri="{BB962C8B-B14F-4D97-AF65-F5344CB8AC3E}">
        <p14:creationId xmlns:p14="http://schemas.microsoft.com/office/powerpoint/2010/main" val="49059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ikdörtgen 3"/>
          <p:cNvSpPr>
            <a:spLocks noChangeArrowheads="1"/>
          </p:cNvSpPr>
          <p:nvPr/>
        </p:nvSpPr>
        <p:spPr bwMode="auto">
          <a:xfrm>
            <a:off x="983974" y="-99392"/>
            <a:ext cx="67818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20000"/>
              </a:spcBef>
              <a:spcAft>
                <a:spcPct val="0"/>
              </a:spcAft>
              <a:buClr>
                <a:srgbClr val="94C600"/>
              </a:buClr>
              <a:buSzPct val="76000"/>
              <a:buFont typeface="Wingdings" pitchFamily="2" charset="2"/>
              <a:buChar char="Ø"/>
            </a:pPr>
            <a:endParaRPr lang="tr-TR" altLang="tr-TR" sz="3200" dirty="0" smtClean="0">
              <a:solidFill>
                <a:prstClr val="black"/>
              </a:solidFill>
              <a:latin typeface="Calibri" pitchFamily="34" charset="0"/>
              <a:cs typeface="Calibri" pitchFamily="34" charset="0"/>
            </a:endParaRPr>
          </a:p>
          <a:p>
            <a:pPr algn="just" defTabSz="457200" fontAlgn="base">
              <a:spcBef>
                <a:spcPct val="20000"/>
              </a:spcBef>
              <a:spcAft>
                <a:spcPct val="0"/>
              </a:spcAft>
              <a:buClr>
                <a:srgbClr val="94C600"/>
              </a:buClr>
              <a:buSzPct val="76000"/>
              <a:buFont typeface="Wingdings" pitchFamily="2" charset="2"/>
              <a:buChar char="Ø"/>
            </a:pPr>
            <a:r>
              <a:rPr lang="tr-TR" altLang="tr-TR" sz="3200" dirty="0" smtClean="0">
                <a:solidFill>
                  <a:prstClr val="black"/>
                </a:solidFill>
                <a:latin typeface="Calibri" pitchFamily="34" charset="0"/>
                <a:cs typeface="Calibri" pitchFamily="34" charset="0"/>
              </a:rPr>
              <a:t>Erken dönem Osmanlı mimarisinin çoğu eserleri </a:t>
            </a:r>
            <a:r>
              <a:rPr lang="tr-TR" altLang="tr-TR" sz="3200" dirty="0" smtClean="0">
                <a:solidFill>
                  <a:srgbClr val="FF0000"/>
                </a:solidFill>
                <a:latin typeface="Calibri" pitchFamily="34" charset="0"/>
                <a:cs typeface="Calibri" pitchFamily="34" charset="0"/>
              </a:rPr>
              <a:t>Bursa</a:t>
            </a:r>
            <a:r>
              <a:rPr lang="tr-TR" altLang="tr-TR" sz="3200" dirty="0" smtClean="0">
                <a:solidFill>
                  <a:prstClr val="black"/>
                </a:solidFill>
                <a:latin typeface="Calibri" pitchFamily="34" charset="0"/>
                <a:cs typeface="Calibri" pitchFamily="34" charset="0"/>
              </a:rPr>
              <a:t> ve </a:t>
            </a:r>
            <a:r>
              <a:rPr lang="tr-TR" altLang="tr-TR" sz="3200" dirty="0" smtClean="0">
                <a:solidFill>
                  <a:srgbClr val="FF0000"/>
                </a:solidFill>
                <a:latin typeface="Calibri" pitchFamily="34" charset="0"/>
                <a:cs typeface="Calibri" pitchFamily="34" charset="0"/>
              </a:rPr>
              <a:t>Edirne’dedir.</a:t>
            </a:r>
            <a:r>
              <a:rPr lang="tr-TR" altLang="tr-TR" sz="3200" dirty="0" smtClean="0">
                <a:solidFill>
                  <a:prstClr val="black"/>
                </a:solidFill>
                <a:latin typeface="Calibri" pitchFamily="34" charset="0"/>
                <a:cs typeface="Calibri" pitchFamily="34" charset="0"/>
              </a:rPr>
              <a:t> </a:t>
            </a:r>
          </a:p>
        </p:txBody>
      </p:sp>
      <p:pic>
        <p:nvPicPr>
          <p:cNvPr id="13315" name="Picture 4" descr="http://www.delinetciler.net/attachments/14150d1316092159-marmara.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09600"/>
            <a:ext cx="5866408" cy="45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3380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914400"/>
            <a:ext cx="788352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187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78041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0960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bir vakitler Edirne... on Twitter: &quot;Ve öncesi.. 93 Harbi'ne askeri topograf  olarak katılan Gürcistan doğumlu Rus fotoğrafçı Dmitri I. Ermakov'un  gözünden &quot;Edirne Sarayı&quot;...… https://t.co/1vTrOcDwm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00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Dikdörtgen 1"/>
          <p:cNvSpPr>
            <a:spLocks noChangeArrowheads="1"/>
          </p:cNvSpPr>
          <p:nvPr/>
        </p:nvSpPr>
        <p:spPr bwMode="auto">
          <a:xfrm>
            <a:off x="1187450" y="609600"/>
            <a:ext cx="224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b="1" smtClean="0">
                <a:solidFill>
                  <a:srgbClr val="00B0F0"/>
                </a:solidFill>
              </a:rPr>
              <a:t>Edirne Eski Saray, </a:t>
            </a:r>
            <a:endParaRPr lang="tr-TR" altLang="tr-TR" smtClean="0">
              <a:solidFill>
                <a:prstClr val="black"/>
              </a:solidFill>
            </a:endParaRPr>
          </a:p>
        </p:txBody>
      </p:sp>
    </p:spTree>
    <p:extLst>
      <p:ext uri="{BB962C8B-B14F-4D97-AF65-F5344CB8AC3E}">
        <p14:creationId xmlns:p14="http://schemas.microsoft.com/office/powerpoint/2010/main" val="24009282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Gökhan Karataş on Twitter: &quot;Birzamanlar #Edirne Sarayi… &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1818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Dikdörtgen 1"/>
          <p:cNvSpPr>
            <a:spLocks noChangeArrowheads="1"/>
          </p:cNvSpPr>
          <p:nvPr/>
        </p:nvSpPr>
        <p:spPr bwMode="auto">
          <a:xfrm>
            <a:off x="1204913" y="533400"/>
            <a:ext cx="224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b="1" smtClean="0">
                <a:solidFill>
                  <a:srgbClr val="00B0F0"/>
                </a:solidFill>
              </a:rPr>
              <a:t>Edirne Eski Saray, </a:t>
            </a:r>
            <a:endParaRPr lang="tr-TR" altLang="tr-TR" smtClean="0">
              <a:solidFill>
                <a:prstClr val="black"/>
              </a:solidFill>
            </a:endParaRPr>
          </a:p>
        </p:txBody>
      </p:sp>
      <p:sp>
        <p:nvSpPr>
          <p:cNvPr id="2" name="Metin kutusu 1"/>
          <p:cNvSpPr txBox="1"/>
          <p:nvPr/>
        </p:nvSpPr>
        <p:spPr>
          <a:xfrm>
            <a:off x="5076056" y="371234"/>
            <a:ext cx="1967205" cy="369332"/>
          </a:xfrm>
          <a:prstGeom prst="rect">
            <a:avLst/>
          </a:prstGeom>
          <a:noFill/>
        </p:spPr>
        <p:txBody>
          <a:bodyPr wrap="none" rtlCol="0">
            <a:spAutoFit/>
          </a:bodyPr>
          <a:lstStyle/>
          <a:p>
            <a:r>
              <a:rPr lang="tr-TR" dirty="0" smtClean="0"/>
              <a:t>Cihannüma Kasrı</a:t>
            </a:r>
            <a:endParaRPr lang="tr-TR" dirty="0"/>
          </a:p>
        </p:txBody>
      </p:sp>
      <p:cxnSp>
        <p:nvCxnSpPr>
          <p:cNvPr id="9" name="Düz Ok Bağlayıcısı 8"/>
          <p:cNvCxnSpPr/>
          <p:nvPr/>
        </p:nvCxnSpPr>
        <p:spPr>
          <a:xfrm flipH="1">
            <a:off x="4572000" y="903288"/>
            <a:ext cx="720080" cy="1373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273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edirne sarayı cihannüma kasr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47800"/>
            <a:ext cx="7270948" cy="487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Dikdörtgen">
            <a:extLst>
              <a:ext uri="{FF2B5EF4-FFF2-40B4-BE49-F238E27FC236}"/>
            </a:extLst>
          </p:cNvPr>
          <p:cNvSpPr/>
          <p:nvPr/>
        </p:nvSpPr>
        <p:spPr>
          <a:xfrm>
            <a:off x="762000" y="533400"/>
            <a:ext cx="3132138" cy="400050"/>
          </a:xfrm>
          <a:prstGeom prst="rect">
            <a:avLst/>
          </a:prstGeom>
        </p:spPr>
        <p:txBody>
          <a:bodyPr wrap="none">
            <a:spAutoFit/>
          </a:bodyPr>
          <a:lstStyle/>
          <a:p>
            <a:pPr defTabSz="457200">
              <a:defRPr/>
            </a:pPr>
            <a:r>
              <a:rPr lang="tr-TR" sz="2000" b="1" dirty="0">
                <a:solidFill>
                  <a:prstClr val="black"/>
                </a:solidFill>
                <a:cs typeface="Arial" charset="0"/>
              </a:rPr>
              <a:t>Edirne Cihannüma Kasrı</a:t>
            </a:r>
            <a:endParaRPr lang="tr-TR" sz="2000" dirty="0">
              <a:solidFill>
                <a:prstClr val="black"/>
              </a:solidFill>
              <a:cs typeface="Arial" charset="0"/>
            </a:endParaRPr>
          </a:p>
        </p:txBody>
      </p:sp>
    </p:spTree>
    <p:extLst>
      <p:ext uri="{BB962C8B-B14F-4D97-AF65-F5344CB8AC3E}">
        <p14:creationId xmlns:p14="http://schemas.microsoft.com/office/powerpoint/2010/main" val="11432509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Dikdörtgen"/>
          <p:cNvSpPr>
            <a:spLocks noChangeArrowheads="1"/>
          </p:cNvSpPr>
          <p:nvPr/>
        </p:nvSpPr>
        <p:spPr bwMode="auto">
          <a:xfrm>
            <a:off x="416146" y="533400"/>
            <a:ext cx="4846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730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defTabSz="457200" fontAlgn="base">
              <a:spcBef>
                <a:spcPct val="0"/>
              </a:spcBef>
              <a:spcAft>
                <a:spcPct val="0"/>
              </a:spcAft>
              <a:buFont typeface="Wingdings" pitchFamily="2" charset="2"/>
              <a:buChar char="ü"/>
            </a:pPr>
            <a:r>
              <a:rPr lang="tr-TR" altLang="tr-TR" sz="2000" b="1" dirty="0" smtClean="0">
                <a:solidFill>
                  <a:prstClr val="black"/>
                </a:solidFill>
                <a:cs typeface="Arial" charset="0"/>
              </a:rPr>
              <a:t>Edirne Kum Kasrı  (Hamam bölümü)</a:t>
            </a:r>
          </a:p>
        </p:txBody>
      </p:sp>
      <p:pic>
        <p:nvPicPr>
          <p:cNvPr id="97283" name="Picture 5" descr="Kum Kasrı Hamamı &#10;Fotoğraf © edirnede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14400"/>
            <a:ext cx="42672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descr="kum kasrı hamam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05200"/>
            <a:ext cx="39798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288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idx="1"/>
          </p:nvPr>
        </p:nvSpPr>
        <p:spPr>
          <a:xfrm>
            <a:off x="425450" y="381000"/>
            <a:ext cx="7848600" cy="4419600"/>
          </a:xfrm>
        </p:spPr>
        <p:txBody>
          <a:bodyPr/>
          <a:lstStyle/>
          <a:p>
            <a:pPr algn="just" eaLnBrk="1" hangingPunct="1">
              <a:buFont typeface="Wingdings" pitchFamily="2" charset="2"/>
              <a:buChar char="ü"/>
            </a:pPr>
            <a:r>
              <a:rPr lang="tr-TR" altLang="tr-TR" sz="2800" smtClean="0"/>
              <a:t>İstanbul’da </a:t>
            </a:r>
            <a:r>
              <a:rPr lang="tr-TR" altLang="tr-TR" sz="2800" b="1" smtClean="0">
                <a:solidFill>
                  <a:srgbClr val="0070C0"/>
                </a:solidFill>
              </a:rPr>
              <a:t>İlk saray </a:t>
            </a:r>
            <a:r>
              <a:rPr lang="tr-TR" altLang="tr-TR" sz="2800" smtClean="0"/>
              <a:t>Fetihten sonra bugünkü </a:t>
            </a:r>
            <a:r>
              <a:rPr lang="tr-TR" altLang="tr-TR" sz="2800" smtClean="0">
                <a:solidFill>
                  <a:srgbClr val="FF0000"/>
                </a:solidFill>
              </a:rPr>
              <a:t>Beyazıt</a:t>
            </a:r>
            <a:r>
              <a:rPr lang="tr-TR" altLang="tr-TR" sz="2800" smtClean="0"/>
              <a:t> semtinde kurulmuştur. Bu saraydan da günümüze hiçbir şey ulaşmamıştır.</a:t>
            </a:r>
          </a:p>
          <a:p>
            <a:pPr algn="just" eaLnBrk="1" hangingPunct="1">
              <a:buFontTx/>
              <a:buNone/>
            </a:pPr>
            <a:endParaRPr lang="tr-TR" altLang="tr-TR" sz="2800" smtClean="0"/>
          </a:p>
          <a:p>
            <a:pPr algn="just" eaLnBrk="1" hangingPunct="1">
              <a:buFont typeface="Wingdings" pitchFamily="2" charset="2"/>
              <a:buChar char="Ø"/>
            </a:pPr>
            <a:endParaRPr lang="tr-TR" altLang="tr-TR" sz="2800" smtClean="0"/>
          </a:p>
          <a:p>
            <a:pPr algn="just" eaLnBrk="1" hangingPunct="1">
              <a:buFont typeface="Wingdings" pitchFamily="2" charset="2"/>
              <a:buChar char="Ø"/>
            </a:pPr>
            <a:endParaRPr lang="tr-TR" altLang="tr-TR" sz="2800" smtClean="0"/>
          </a:p>
          <a:p>
            <a:pPr eaLnBrk="1" hangingPunct="1"/>
            <a:endParaRPr lang="tr-TR" altLang="tr-TR" sz="2800" smtClean="0"/>
          </a:p>
        </p:txBody>
      </p:sp>
      <p:pic>
        <p:nvPicPr>
          <p:cNvPr id="98307" name="Picture 12" descr="http://www.azizistanbul.com/eskifoto06/beyazi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382838"/>
            <a:ext cx="6567488"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Dikdörtgen 1"/>
          <p:cNvSpPr>
            <a:spLocks noChangeArrowheads="1"/>
          </p:cNvSpPr>
          <p:nvPr/>
        </p:nvSpPr>
        <p:spPr bwMode="auto">
          <a:xfrm>
            <a:off x="4859338" y="2514600"/>
            <a:ext cx="277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b="1" smtClean="0">
                <a:solidFill>
                  <a:srgbClr val="0070C0"/>
                </a:solidFill>
                <a:cs typeface="Arial" charset="0"/>
              </a:rPr>
              <a:t> (Beyazıt Meydanı 1930)</a:t>
            </a:r>
            <a:endParaRPr lang="tr-TR" altLang="tr-TR" smtClean="0">
              <a:solidFill>
                <a:prstClr val="black"/>
              </a:solidFill>
            </a:endParaRPr>
          </a:p>
        </p:txBody>
      </p:sp>
    </p:spTree>
    <p:extLst>
      <p:ext uri="{BB962C8B-B14F-4D97-AF65-F5344CB8AC3E}">
        <p14:creationId xmlns:p14="http://schemas.microsoft.com/office/powerpoint/2010/main" val="3507869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stanbul'un i̇şg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8168632" cy="321640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55576" y="764704"/>
            <a:ext cx="6984776" cy="369332"/>
          </a:xfrm>
          <a:prstGeom prst="rect">
            <a:avLst/>
          </a:prstGeom>
        </p:spPr>
        <p:txBody>
          <a:bodyPr wrap="square">
            <a:spAutoFit/>
          </a:bodyPr>
          <a:lstStyle/>
          <a:p>
            <a:r>
              <a:rPr lang="tr-TR" dirty="0"/>
              <a:t>İşgal güçlerine mensup bir Fransız tankı Beyazıt'ta, 1920</a:t>
            </a:r>
          </a:p>
        </p:txBody>
      </p:sp>
    </p:spTree>
    <p:extLst>
      <p:ext uri="{BB962C8B-B14F-4D97-AF65-F5344CB8AC3E}">
        <p14:creationId xmlns:p14="http://schemas.microsoft.com/office/powerpoint/2010/main" val="31425668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33400" y="304800"/>
            <a:ext cx="8305800" cy="1931988"/>
          </a:xfrm>
          <a:prstGeom prst="rect">
            <a:avLst/>
          </a:prstGeom>
        </p:spPr>
        <p:txBody>
          <a:bodyPr>
            <a:spAutoFit/>
          </a:bodyPr>
          <a:lstStyle/>
          <a:p>
            <a:pPr marL="182563" indent="-182563" fontAlgn="base">
              <a:spcBef>
                <a:spcPts val="900"/>
              </a:spcBef>
              <a:spcAft>
                <a:spcPct val="0"/>
              </a:spcAft>
              <a:buClr>
                <a:srgbClr val="262626"/>
              </a:buClr>
              <a:buFont typeface="Wingdings" pitchFamily="2" charset="2"/>
              <a:buChar char="ü"/>
              <a:defRPr/>
            </a:pPr>
            <a:r>
              <a:rPr lang="tr-TR" altLang="tr-TR" sz="2800" b="1" dirty="0">
                <a:solidFill>
                  <a:srgbClr val="0070C0"/>
                </a:solidFill>
              </a:rPr>
              <a:t>Topkapı Sarayı</a:t>
            </a:r>
            <a:r>
              <a:rPr lang="tr-TR" altLang="tr-TR" sz="2800" b="1" dirty="0">
                <a:solidFill>
                  <a:prstClr val="black"/>
                </a:solidFill>
              </a:rPr>
              <a:t>,</a:t>
            </a:r>
            <a:r>
              <a:rPr lang="tr-TR" altLang="tr-TR" sz="2800" dirty="0">
                <a:solidFill>
                  <a:prstClr val="black"/>
                </a:solidFill>
              </a:rPr>
              <a:t> </a:t>
            </a:r>
          </a:p>
          <a:p>
            <a:pPr fontAlgn="base">
              <a:spcBef>
                <a:spcPts val="900"/>
              </a:spcBef>
              <a:spcAft>
                <a:spcPct val="0"/>
              </a:spcAft>
              <a:buClr>
                <a:srgbClr val="262626"/>
              </a:buClr>
              <a:defRPr/>
            </a:pPr>
            <a:r>
              <a:rPr lang="tr-TR" altLang="tr-TR" sz="2800" dirty="0">
                <a:solidFill>
                  <a:prstClr val="black"/>
                </a:solidFill>
              </a:rPr>
              <a:t>İlk bölümleri Fatih tarafından inşa edilmiş olup (1474-1479) Fatih’ten Abdülmecid zamanına kadar çeşitli ilavelerle </a:t>
            </a:r>
            <a:r>
              <a:rPr lang="tr-TR" altLang="tr-TR" sz="2800" dirty="0">
                <a:solidFill>
                  <a:srgbClr val="FF0000"/>
                </a:solidFill>
              </a:rPr>
              <a:t>sürekli genişletilmiştir</a:t>
            </a:r>
            <a:r>
              <a:rPr lang="tr-TR" altLang="tr-TR" sz="2800" dirty="0">
                <a:solidFill>
                  <a:prstClr val="black"/>
                </a:solidFill>
              </a:rPr>
              <a:t>. </a:t>
            </a:r>
          </a:p>
        </p:txBody>
      </p:sp>
      <p:pic>
        <p:nvPicPr>
          <p:cNvPr id="99331"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26670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900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farm2.staticflickr.com/1021/1323088077_db4ac3354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14588"/>
            <a:ext cx="71628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Dikdörtgen 1"/>
          <p:cNvSpPr>
            <a:spLocks noChangeArrowheads="1"/>
          </p:cNvSpPr>
          <p:nvPr/>
        </p:nvSpPr>
        <p:spPr bwMode="auto">
          <a:xfrm>
            <a:off x="685800" y="228600"/>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0" fontAlgn="base" hangingPunct="0">
              <a:spcBef>
                <a:spcPct val="0"/>
              </a:spcBef>
              <a:spcAft>
                <a:spcPct val="0"/>
              </a:spcAft>
            </a:pPr>
            <a:r>
              <a:rPr lang="tr-TR" altLang="tr-TR" sz="2800" b="1" smtClean="0">
                <a:solidFill>
                  <a:srgbClr val="00B0F0"/>
                </a:solidFill>
                <a:cs typeface="Arial" charset="0"/>
              </a:rPr>
              <a:t>Çinili Köşk</a:t>
            </a:r>
            <a:r>
              <a:rPr lang="tr-TR" altLang="tr-TR" sz="2800" smtClean="0">
                <a:solidFill>
                  <a:prstClr val="black"/>
                </a:solidFill>
                <a:cs typeface="Arial" charset="0"/>
              </a:rPr>
              <a:t>, </a:t>
            </a:r>
          </a:p>
          <a:p>
            <a:pPr defTabSz="457200" eaLnBrk="0" fontAlgn="base" hangingPunct="0">
              <a:spcBef>
                <a:spcPct val="0"/>
              </a:spcBef>
              <a:spcAft>
                <a:spcPct val="0"/>
              </a:spcAft>
            </a:pPr>
            <a:r>
              <a:rPr lang="tr-TR" altLang="tr-TR" sz="2800" smtClean="0">
                <a:solidFill>
                  <a:prstClr val="black"/>
                </a:solidFill>
                <a:cs typeface="Arial" charset="0"/>
              </a:rPr>
              <a:t>Topkapı Sarayı’nda Fatih dönemine ait önemli bölümlerden biri</a:t>
            </a:r>
            <a:endParaRPr lang="tr-TR" altLang="tr-TR" sz="2800" smtClean="0">
              <a:solidFill>
                <a:prstClr val="black"/>
              </a:solidFill>
            </a:endParaRPr>
          </a:p>
        </p:txBody>
      </p:sp>
    </p:spTree>
    <p:extLst>
      <p:ext uri="{BB962C8B-B14F-4D97-AF65-F5344CB8AC3E}">
        <p14:creationId xmlns:p14="http://schemas.microsoft.com/office/powerpoint/2010/main" val="9901163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bun">
  <a:themeElements>
    <a:clrScheme name="Yeşil Sarı">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bu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5050</Words>
  <Application>Microsoft Office PowerPoint</Application>
  <PresentationFormat>Ekran Gösterisi (4:3)</PresentationFormat>
  <Paragraphs>393</Paragraphs>
  <Slides>104</Slides>
  <Notes>36</Notes>
  <HiddenSlides>0</HiddenSlides>
  <MMClips>0</MMClips>
  <ScaleCrop>false</ScaleCrop>
  <HeadingPairs>
    <vt:vector size="4" baseType="variant">
      <vt:variant>
        <vt:lpstr>Tema</vt:lpstr>
      </vt:variant>
      <vt:variant>
        <vt:i4>1</vt:i4>
      </vt:variant>
      <vt:variant>
        <vt:lpstr>Slayt Başlıkları</vt:lpstr>
      </vt:variant>
      <vt:variant>
        <vt:i4>104</vt:i4>
      </vt:variant>
    </vt:vector>
  </HeadingPairs>
  <TitlesOfParts>
    <vt:vector size="105" baseType="lpstr">
      <vt:lpstr>Sabun</vt:lpstr>
      <vt:lpstr>O S M A N L I L A R  1299-1918  </vt:lpstr>
      <vt:lpstr>ERKEN DÖNEM  OSMANLI SANATI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S M A N L I L A R  1299-1918</dc:title>
  <dc:creator>Recep GÜN</dc:creator>
  <cp:lastModifiedBy>Dante_Im</cp:lastModifiedBy>
  <cp:revision>26</cp:revision>
  <dcterms:created xsi:type="dcterms:W3CDTF">2020-09-13T11:30:56Z</dcterms:created>
  <dcterms:modified xsi:type="dcterms:W3CDTF">2023-12-07T16:48:57Z</dcterms:modified>
</cp:coreProperties>
</file>